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handoutMasterIdLst>
    <p:handoutMasterId r:id="rId16"/>
  </p:handoutMasterIdLst>
  <p:sldIdLst>
    <p:sldId id="328" r:id="rId2"/>
    <p:sldId id="297" r:id="rId3"/>
    <p:sldId id="259" r:id="rId4"/>
    <p:sldId id="294" r:id="rId5"/>
    <p:sldId id="321" r:id="rId6"/>
    <p:sldId id="296" r:id="rId7"/>
    <p:sldId id="329" r:id="rId8"/>
    <p:sldId id="330" r:id="rId9"/>
    <p:sldId id="331" r:id="rId10"/>
    <p:sldId id="332" r:id="rId11"/>
    <p:sldId id="333" r:id="rId12"/>
    <p:sldId id="334" r:id="rId13"/>
    <p:sldId id="335" r:id="rId14"/>
  </p:sldIdLst>
  <p:sldSz cx="9144000" cy="6858000" type="screen4x3"/>
  <p:notesSz cx="6858000" cy="9144000"/>
  <p:embeddedFontLst>
    <p:embeddedFont>
      <p:font typeface="굴림체" panose="020B0609000101010101" pitchFamily="49" charset="-127"/>
      <p:regular r:id="rId17"/>
    </p:embeddedFont>
    <p:embeddedFont>
      <p:font typeface="맑은 고딕" panose="020B0503020000020004" pitchFamily="34" charset="-127"/>
      <p:regular r:id="rId18"/>
      <p:bold r:id="rId1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B302"/>
    <a:srgbClr val="809486"/>
    <a:srgbClr val="989751"/>
    <a:srgbClr val="3C74E1"/>
    <a:srgbClr val="07FF01"/>
    <a:srgbClr val="FF00FD"/>
    <a:srgbClr val="DDB96F"/>
    <a:srgbClr val="0A0603"/>
    <a:srgbClr val="5E5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792" autoAdjust="0"/>
  </p:normalViewPr>
  <p:slideViewPr>
    <p:cSldViewPr>
      <p:cViewPr varScale="1">
        <p:scale>
          <a:sx n="111" d="100"/>
          <a:sy n="111" d="100"/>
        </p:scale>
        <p:origin x="1938" y="96"/>
      </p:cViewPr>
      <p:guideLst>
        <p:guide orient="horz" pos="2160"/>
        <p:guide pos="2880"/>
      </p:guideLst>
    </p:cSldViewPr>
  </p:slideViewPr>
  <p:notesTextViewPr>
    <p:cViewPr>
      <p:scale>
        <a:sx n="3" d="2"/>
        <a:sy n="3" d="2"/>
      </p:scale>
      <p:origin x="0" y="0"/>
    </p:cViewPr>
  </p:notesTextViewPr>
  <p:sorterViewPr>
    <p:cViewPr varScale="1">
      <p:scale>
        <a:sx n="1" d="1"/>
        <a:sy n="1" d="1"/>
      </p:scale>
      <p:origin x="0" y="0"/>
    </p:cViewPr>
  </p:sorterViewPr>
  <p:notesViewPr>
    <p:cSldViewPr>
      <p:cViewPr>
        <p:scale>
          <a:sx n="110" d="100"/>
          <a:sy n="110" d="100"/>
        </p:scale>
        <p:origin x="3162" y="-4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2024-04-19</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‹Nº›</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2024-04-19</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‹Nº›</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39593254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2024-04-19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‹Nº›</a:t>
            </a:fld>
            <a:endParaRPr lang="ko-KR" altLang="en-US"/>
          </a:p>
        </p:txBody>
      </p:sp>
      <p:sp>
        <p:nvSpPr>
          <p:cNvPr id="9" name="제목 1"/>
          <p:cNvSpPr>
            <a:spLocks noGrp="1"/>
          </p:cNvSpPr>
          <p:nvPr>
            <p:ph type="ctrTitle" hasCustomPrompt="1"/>
          </p:nvPr>
        </p:nvSpPr>
        <p:spPr>
          <a:xfrm>
            <a:off x="1259632" y="620688"/>
            <a:ext cx="7568480" cy="1008112"/>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chemeClr val="bg1"/>
                </a:solidFill>
                <a:effectLst/>
                <a:latin typeface="+mj-lt"/>
                <a:ea typeface="맑은 고딕" panose="020B0503020000020004"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2024-04-19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‹Nº›</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ED3D6733-6F27-4404-AB51-585418F146E5}" type="datetimeFigureOut">
              <a:rPr lang="ko-KR" altLang="en-US" smtClean="0"/>
              <a:pPr/>
              <a:t>2024-04-19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‹Nº›</a:t>
            </a:fld>
            <a:endParaRPr lang="ko-KR" altLang="en-US"/>
          </a:p>
        </p:txBody>
      </p:sp>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755576" y="86954"/>
            <a:ext cx="7632848"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2024-04-19</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‹Nº›</a:t>
            </a:fld>
            <a:endParaRPr lang="ko-KR" altLang="en-US"/>
          </a:p>
        </p:txBody>
      </p:sp>
      <p:sp>
        <p:nvSpPr>
          <p:cNvPr id="6" name="내용 개체 틀 2"/>
          <p:cNvSpPr>
            <a:spLocks noGrp="1"/>
          </p:cNvSpPr>
          <p:nvPr>
            <p:ph idx="1"/>
          </p:nvPr>
        </p:nvSpPr>
        <p:spPr>
          <a:xfrm>
            <a:off x="747568" y="1268760"/>
            <a:ext cx="7648865" cy="5112568"/>
          </a:xfrm>
        </p:spPr>
        <p:txBody>
          <a:bodyPr>
            <a:normAutofit/>
          </a:bodyPr>
          <a:lstStyle>
            <a:lvl1pPr algn="l">
              <a:buNone/>
              <a:defRPr sz="1600" i="1" baseline="0">
                <a:solidFill>
                  <a:schemeClr val="tx1">
                    <a:lumMod val="85000"/>
                    <a:lumOff val="15000"/>
                  </a:schemeClr>
                </a:solidFill>
                <a:latin typeface="+mj-lt"/>
                <a:ea typeface="맑은 고딕" panose="020B0503020000020004" pitchFamily="50" charset="-127"/>
              </a:defRPr>
            </a:lvl1pPr>
            <a:lvl2pPr algn="l">
              <a:buNone/>
              <a:defRPr sz="1600" i="1" baseline="0">
                <a:solidFill>
                  <a:schemeClr val="tx1">
                    <a:lumMod val="85000"/>
                    <a:lumOff val="15000"/>
                  </a:schemeClr>
                </a:solidFill>
                <a:latin typeface="+mj-lt"/>
                <a:ea typeface="맑은 고딕" panose="020B0503020000020004" pitchFamily="50" charset="-127"/>
              </a:defRPr>
            </a:lvl2pPr>
            <a:lvl3pPr algn="l">
              <a:buNone/>
              <a:defRPr sz="1600" i="1" baseline="0">
                <a:solidFill>
                  <a:schemeClr val="tx1">
                    <a:lumMod val="85000"/>
                    <a:lumOff val="15000"/>
                  </a:schemeClr>
                </a:solidFill>
                <a:latin typeface="+mj-lt"/>
                <a:ea typeface="맑은 고딕" panose="020B0503020000020004" pitchFamily="50" charset="-127"/>
              </a:defRPr>
            </a:lvl3pPr>
            <a:lvl4pPr algn="l">
              <a:buNone/>
              <a:defRPr sz="1600" i="1" baseline="0">
                <a:solidFill>
                  <a:schemeClr val="tx1">
                    <a:lumMod val="85000"/>
                    <a:lumOff val="15000"/>
                  </a:schemeClr>
                </a:solidFill>
                <a:latin typeface="+mj-lt"/>
                <a:ea typeface="맑은 고딕" panose="020B0503020000020004" pitchFamily="50" charset="-127"/>
              </a:defRPr>
            </a:lvl4pPr>
            <a:lvl5pPr algn="l">
              <a:buNone/>
              <a:defRPr sz="1600" i="1" baseline="0">
                <a:solidFill>
                  <a:schemeClr val="tx1">
                    <a:lumMod val="85000"/>
                    <a:lumOff val="15000"/>
                  </a:schemeClr>
                </a:solidFill>
                <a:latin typeface="+mj-lt"/>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2024-04-19</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‹Nº›</a:t>
            </a:fld>
            <a:endParaRPr lang="ko-KR" altLang="en-US"/>
          </a:p>
        </p:txBody>
      </p:sp>
      <p:sp>
        <p:nvSpPr>
          <p:cNvPr id="14" name="제목 1"/>
          <p:cNvSpPr>
            <a:spLocks noGrp="1"/>
          </p:cNvSpPr>
          <p:nvPr>
            <p:ph type="title"/>
          </p:nvPr>
        </p:nvSpPr>
        <p:spPr>
          <a:xfrm>
            <a:off x="755576" y="86954"/>
            <a:ext cx="7632848"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15" name="내용 개체 틀 2"/>
          <p:cNvSpPr>
            <a:spLocks noGrp="1"/>
          </p:cNvSpPr>
          <p:nvPr>
            <p:ph idx="1"/>
          </p:nvPr>
        </p:nvSpPr>
        <p:spPr>
          <a:xfrm>
            <a:off x="747568" y="1268760"/>
            <a:ext cx="7648865" cy="5112568"/>
          </a:xfrm>
        </p:spPr>
        <p:txBody>
          <a:bodyPr>
            <a:normAutofit/>
          </a:bodyPr>
          <a:lstStyle>
            <a:lvl1pPr algn="l">
              <a:buNone/>
              <a:defRPr sz="1600" i="1" baseline="0">
                <a:solidFill>
                  <a:schemeClr val="tx1">
                    <a:lumMod val="85000"/>
                    <a:lumOff val="15000"/>
                  </a:schemeClr>
                </a:solidFill>
                <a:latin typeface="+mj-lt"/>
                <a:ea typeface="맑은 고딕" panose="020B0503020000020004" pitchFamily="50" charset="-127"/>
              </a:defRPr>
            </a:lvl1pPr>
            <a:lvl2pPr algn="l">
              <a:buNone/>
              <a:defRPr sz="1600" i="1" baseline="0">
                <a:solidFill>
                  <a:schemeClr val="tx1">
                    <a:lumMod val="85000"/>
                    <a:lumOff val="15000"/>
                  </a:schemeClr>
                </a:solidFill>
                <a:latin typeface="+mj-lt"/>
                <a:ea typeface="맑은 고딕" panose="020B0503020000020004" pitchFamily="50" charset="-127"/>
              </a:defRPr>
            </a:lvl2pPr>
            <a:lvl3pPr algn="l">
              <a:buNone/>
              <a:defRPr sz="1600" i="1" baseline="0">
                <a:solidFill>
                  <a:schemeClr val="tx1">
                    <a:lumMod val="85000"/>
                    <a:lumOff val="15000"/>
                  </a:schemeClr>
                </a:solidFill>
                <a:latin typeface="+mj-lt"/>
                <a:ea typeface="맑은 고딕" panose="020B0503020000020004" pitchFamily="50" charset="-127"/>
              </a:defRPr>
            </a:lvl3pPr>
            <a:lvl4pPr algn="l">
              <a:buNone/>
              <a:defRPr sz="1600" i="1" baseline="0">
                <a:solidFill>
                  <a:schemeClr val="tx1">
                    <a:lumMod val="85000"/>
                    <a:lumOff val="15000"/>
                  </a:schemeClr>
                </a:solidFill>
                <a:latin typeface="+mj-lt"/>
                <a:ea typeface="맑은 고딕" panose="020B0503020000020004" pitchFamily="50" charset="-127"/>
              </a:defRPr>
            </a:lvl4pPr>
            <a:lvl5pPr algn="l">
              <a:buNone/>
              <a:defRPr sz="1600" i="1" baseline="0">
                <a:solidFill>
                  <a:schemeClr val="tx1">
                    <a:lumMod val="85000"/>
                    <a:lumOff val="15000"/>
                  </a:schemeClr>
                </a:solidFill>
                <a:latin typeface="+mj-lt"/>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2024-04-19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‹Nº›</a:t>
            </a:fld>
            <a:endParaRPr lang="ko-KR" altLang="en-US"/>
          </a:p>
        </p:txBody>
      </p:sp>
      <p:sp>
        <p:nvSpPr>
          <p:cNvPr id="6" name="제목 1"/>
          <p:cNvSpPr>
            <a:spLocks noGrp="1"/>
          </p:cNvSpPr>
          <p:nvPr>
            <p:ph type="ctrTitle"/>
          </p:nvPr>
        </p:nvSpPr>
        <p:spPr>
          <a:xfrm>
            <a:off x="827584" y="2827140"/>
            <a:ext cx="7488832" cy="1321940"/>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FFB302"/>
                </a:solidFill>
                <a:effectLst/>
                <a:latin typeface="+mj-lt"/>
                <a:ea typeface="맑은 고딕" panose="020B0503020000020004"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2024-04-19</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‹Nº›</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anose="020B0503020000020004" pitchFamily="50" charset="-127"/>
          <a:ea typeface="맑은 고딕" panose="020B0503020000020004"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043608" y="1124744"/>
            <a:ext cx="7568480" cy="1008112"/>
          </a:xfrm>
        </p:spPr>
        <p:txBody>
          <a:bodyPr/>
          <a:lstStyle/>
          <a:p>
            <a:pPr algn="ctr"/>
            <a:r>
              <a:rPr lang="en-US" altLang="ko-KR" sz="4400" dirty="0"/>
              <a:t>ESQUEMA DE SEGURIDAD EN…</a:t>
            </a:r>
            <a:endParaRPr lang="ko-KR" altLang="en-US" sz="4400" dirty="0"/>
          </a:p>
        </p:txBody>
      </p:sp>
      <p:sp>
        <p:nvSpPr>
          <p:cNvPr id="18" name="직사각형 17"/>
          <p:cNvSpPr/>
          <p:nvPr/>
        </p:nvSpPr>
        <p:spPr>
          <a:xfrm>
            <a:off x="2190385" y="4293096"/>
            <a:ext cx="5040560" cy="2304256"/>
          </a:xfrm>
          <a:prstGeom prst="rect">
            <a:avLst/>
          </a:prstGeom>
          <a:solidFill>
            <a:schemeClr val="tx1"/>
          </a:solidFill>
          <a:ln w="9525">
            <a:noFill/>
            <a:miter lim="800000"/>
            <a:headEnd/>
            <a:tailEnd/>
          </a:ln>
        </p:spPr>
        <p:txBody>
          <a:bodyPr vert="horz" wrap="square" lIns="91440" tIns="45720" rIns="91440" bIns="45720" numCol="1" anchor="t" anchorCtr="0" compatLnSpc="1">
            <a:prstTxWarp prst="textNoShape">
              <a:avLst/>
            </a:prstTxWarp>
            <a:noAutofit/>
          </a:bodyPr>
          <a:lstStyle/>
          <a:p>
            <a:pPr algn="ctr" fontAlgn="base">
              <a:spcBef>
                <a:spcPct val="0"/>
              </a:spcBef>
              <a:spcAft>
                <a:spcPct val="0"/>
              </a:spcAft>
            </a:pPr>
            <a:r>
              <a:rPr kumimoji="1" lang="en-US" altLang="ko-KR" sz="2800" dirty="0">
                <a:solidFill>
                  <a:schemeClr val="bg1"/>
                </a:solidFill>
                <a:latin typeface="+mj-lt"/>
                <a:ea typeface="맑은 고딕" pitchFamily="50" charset="-127"/>
                <a:cs typeface="굴림" pitchFamily="50" charset="-127"/>
              </a:rPr>
              <a:t>SEGURIDAD EN REDES</a:t>
            </a:r>
          </a:p>
          <a:p>
            <a:pPr algn="ctr" fontAlgn="base">
              <a:spcBef>
                <a:spcPct val="0"/>
              </a:spcBef>
              <a:spcAft>
                <a:spcPct val="0"/>
              </a:spcAft>
            </a:pPr>
            <a:endParaRPr kumimoji="1" lang="en-US" altLang="ko-KR" sz="2800" dirty="0">
              <a:solidFill>
                <a:schemeClr val="bg1"/>
              </a:solidFill>
              <a:latin typeface="+mj-lt"/>
              <a:ea typeface="맑은 고딕" pitchFamily="50" charset="-127"/>
              <a:cs typeface="굴림" pitchFamily="50" charset="-127"/>
            </a:endParaRPr>
          </a:p>
          <a:p>
            <a:pPr algn="ctr" fontAlgn="base">
              <a:spcBef>
                <a:spcPct val="0"/>
              </a:spcBef>
              <a:spcAft>
                <a:spcPct val="0"/>
              </a:spcAft>
            </a:pPr>
            <a:r>
              <a:rPr kumimoji="1" lang="en-US" altLang="ko-KR" sz="2800" dirty="0">
                <a:solidFill>
                  <a:schemeClr val="bg1"/>
                </a:solidFill>
                <a:latin typeface="+mj-lt"/>
                <a:ea typeface="맑은 고딕" pitchFamily="50" charset="-127"/>
                <a:cs typeface="굴림" pitchFamily="50" charset="-127"/>
              </a:rPr>
              <a:t>ALDO MANUEL GARCIA PEREZ</a:t>
            </a:r>
          </a:p>
          <a:p>
            <a:pPr algn="ctr" fontAlgn="base">
              <a:spcBef>
                <a:spcPct val="0"/>
              </a:spcBef>
              <a:spcAft>
                <a:spcPct val="0"/>
              </a:spcAft>
            </a:pPr>
            <a:endParaRPr kumimoji="1" lang="en-US" altLang="ko-KR" sz="2800" dirty="0">
              <a:solidFill>
                <a:schemeClr val="bg1"/>
              </a:solidFill>
              <a:latin typeface="+mj-lt"/>
              <a:ea typeface="맑은 고딕" pitchFamily="50" charset="-127"/>
              <a:cs typeface="굴림" pitchFamily="50" charset="-127"/>
            </a:endParaRPr>
          </a:p>
          <a:p>
            <a:pPr algn="ctr" fontAlgn="base">
              <a:spcBef>
                <a:spcPct val="0"/>
              </a:spcBef>
              <a:spcAft>
                <a:spcPct val="0"/>
              </a:spcAft>
            </a:pPr>
            <a:r>
              <a:rPr kumimoji="1" lang="en-US" altLang="ko-KR" sz="2800" dirty="0">
                <a:solidFill>
                  <a:schemeClr val="bg1"/>
                </a:solidFill>
                <a:latin typeface="+mj-lt"/>
                <a:ea typeface="맑은 고딕" pitchFamily="50" charset="-127"/>
                <a:cs typeface="굴림" pitchFamily="50" charset="-127"/>
              </a:rPr>
              <a:t>202067126</a:t>
            </a:r>
          </a:p>
        </p:txBody>
      </p:sp>
      <p:sp>
        <p:nvSpPr>
          <p:cNvPr id="3" name="CuadroTexto 2">
            <a:extLst>
              <a:ext uri="{FF2B5EF4-FFF2-40B4-BE49-F238E27FC236}">
                <a16:creationId xmlns:a16="http://schemas.microsoft.com/office/drawing/2014/main" id="{02F7F3CB-66E2-38A7-065C-C5CE006A3825}"/>
              </a:ext>
            </a:extLst>
          </p:cNvPr>
          <p:cNvSpPr txBox="1"/>
          <p:nvPr/>
        </p:nvSpPr>
        <p:spPr>
          <a:xfrm>
            <a:off x="1763688" y="1988840"/>
            <a:ext cx="5893955" cy="707886"/>
          </a:xfrm>
          <a:prstGeom prst="rect">
            <a:avLst/>
          </a:prstGeom>
          <a:solidFill>
            <a:schemeClr val="tx1"/>
          </a:solidFill>
        </p:spPr>
        <p:txBody>
          <a:bodyPr wrap="square">
            <a:spAutoFit/>
          </a:bodyPr>
          <a:lstStyle/>
          <a:p>
            <a:pPr algn="ctr"/>
            <a:r>
              <a:rPr lang="en-US" altLang="ko-KR" sz="4000" dirty="0">
                <a:solidFill>
                  <a:schemeClr val="bg1"/>
                </a:solidFill>
              </a:rPr>
              <a:t>TIENDAS DE CONVENENCIA</a:t>
            </a:r>
            <a:endParaRPr lang="es-MX" sz="4000" dirty="0">
              <a:solidFill>
                <a:schemeClr val="bg1"/>
              </a:solidFill>
            </a:endParaRPr>
          </a:p>
        </p:txBody>
      </p:sp>
    </p:spTree>
    <p:extLst>
      <p:ext uri="{BB962C8B-B14F-4D97-AF65-F5344CB8AC3E}">
        <p14:creationId xmlns:p14="http://schemas.microsoft.com/office/powerpoint/2010/main" val="516379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LogFile</a:t>
            </a:r>
            <a:endParaRPr lang="ko-KR" altLang="en-US" dirty="0"/>
          </a:p>
        </p:txBody>
      </p:sp>
      <p:sp>
        <p:nvSpPr>
          <p:cNvPr id="6" name="내용 개체 틀 5"/>
          <p:cNvSpPr>
            <a:spLocks noGrp="1"/>
          </p:cNvSpPr>
          <p:nvPr>
            <p:ph idx="1"/>
          </p:nvPr>
        </p:nvSpPr>
        <p:spPr>
          <a:xfrm>
            <a:off x="425513" y="1268760"/>
            <a:ext cx="7648865" cy="2808312"/>
          </a:xfrm>
        </p:spPr>
        <p:txBody>
          <a:bodyPr/>
          <a:lstStyle/>
          <a:p>
            <a:pPr algn="just"/>
            <a:r>
              <a:rPr lang="es-MX" altLang="ko-KR" dirty="0"/>
              <a:t>Registrar eventos relevantes relacionados con la seguridad de los sistemas informáticos y de red. Este registro puede ser una herramienta valiosa para monitorear y analizar la actividad en los sistemas de la tienda, identificar posibles amenazas y detectar incidentes de seguridad.</a:t>
            </a:r>
          </a:p>
          <a:p>
            <a:endParaRPr lang="es-MX" altLang="ko-KR" dirty="0"/>
          </a:p>
          <a:p>
            <a:pPr marL="0" indent="0" algn="ctr"/>
            <a:r>
              <a:rPr lang="es-MX" altLang="ko-KR" dirty="0"/>
              <a:t>Registro de acceso.</a:t>
            </a:r>
          </a:p>
          <a:p>
            <a:pPr marL="0" indent="0" algn="ctr"/>
            <a:r>
              <a:rPr lang="es-MX" altLang="ko-KR" dirty="0"/>
              <a:t>Registro de eventos de red.</a:t>
            </a:r>
          </a:p>
          <a:p>
            <a:pPr marL="0" indent="0" algn="ctr"/>
            <a:r>
              <a:rPr lang="es-MX" altLang="ko-KR" dirty="0"/>
              <a:t>Registro de eventos del sistema.</a:t>
            </a:r>
          </a:p>
          <a:p>
            <a:pPr marL="0" indent="0" algn="ctr"/>
            <a:r>
              <a:rPr lang="es-MX" altLang="ko-KR" dirty="0"/>
              <a:t>Registro de eventos de seguridad</a:t>
            </a:r>
          </a:p>
          <a:p>
            <a:endParaRPr lang="ko-KR" altLang="en-US" dirty="0"/>
          </a:p>
        </p:txBody>
      </p:sp>
      <p:pic>
        <p:nvPicPr>
          <p:cNvPr id="6146" name="Picture 2" descr="Black Line Icon for Logfile, File and Storage Stock Vector - Illustration  of logfile, black: 144983834">
            <a:extLst>
              <a:ext uri="{FF2B5EF4-FFF2-40B4-BE49-F238E27FC236}">
                <a16:creationId xmlns:a16="http://schemas.microsoft.com/office/drawing/2014/main" id="{11A2E465-F2C3-3CD8-A2E5-852891EA576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493"/>
          <a:stretch/>
        </p:blipFill>
        <p:spPr bwMode="auto">
          <a:xfrm>
            <a:off x="3670295" y="4365104"/>
            <a:ext cx="1803409"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003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580BD8-C6F9-B861-F7A1-92B43DB9660A}"/>
              </a:ext>
            </a:extLst>
          </p:cNvPr>
          <p:cNvSpPr>
            <a:spLocks noGrp="1"/>
          </p:cNvSpPr>
          <p:nvPr>
            <p:ph type="title"/>
          </p:nvPr>
        </p:nvSpPr>
        <p:spPr>
          <a:xfrm>
            <a:off x="827584" y="188640"/>
            <a:ext cx="4680520" cy="796908"/>
          </a:xfrm>
        </p:spPr>
        <p:txBody>
          <a:bodyPr/>
          <a:lstStyle/>
          <a:p>
            <a:r>
              <a:rPr lang="es-MX" dirty="0"/>
              <a:t>CASO DE USO</a:t>
            </a:r>
          </a:p>
        </p:txBody>
      </p:sp>
      <p:sp>
        <p:nvSpPr>
          <p:cNvPr id="3" name="Marcador de contenido 2">
            <a:extLst>
              <a:ext uri="{FF2B5EF4-FFF2-40B4-BE49-F238E27FC236}">
                <a16:creationId xmlns:a16="http://schemas.microsoft.com/office/drawing/2014/main" id="{B9CF5B53-CF2C-83A1-D1B1-C4DA61B1DDD8}"/>
              </a:ext>
            </a:extLst>
          </p:cNvPr>
          <p:cNvSpPr>
            <a:spLocks noGrp="1"/>
          </p:cNvSpPr>
          <p:nvPr>
            <p:ph idx="1"/>
          </p:nvPr>
        </p:nvSpPr>
        <p:spPr/>
        <p:txBody>
          <a:bodyPr>
            <a:normAutofit fontScale="92500" lnSpcReduction="10000"/>
          </a:bodyPr>
          <a:lstStyle/>
          <a:p>
            <a:pPr algn="just"/>
            <a:r>
              <a:rPr lang="es-MX" b="1" dirty="0"/>
              <a:t>Escenario:</a:t>
            </a:r>
          </a:p>
          <a:p>
            <a:pPr algn="just"/>
            <a:r>
              <a:rPr lang="es-MX" dirty="0"/>
              <a:t>En una tienda de conveniencia moderna que ha implementado sistemas automatizados para gestionar inventario, ventas y pagos, se produce una brecha de seguridad que compromete la información de los clientes y los datos de la tienda. Un grupo de hackers ha identificado una vulnerabilidad en el software de punto de venta (POS) utilizado por la tienda y ha logrado acceder al sistema.</a:t>
            </a:r>
          </a:p>
          <a:p>
            <a:pPr algn="just"/>
            <a:endParaRPr lang="es-MX" dirty="0"/>
          </a:p>
          <a:p>
            <a:pPr algn="just"/>
            <a:r>
              <a:rPr lang="es-MX" b="1" dirty="0"/>
              <a:t>Desarrollo:</a:t>
            </a:r>
          </a:p>
          <a:p>
            <a:pPr algn="just"/>
            <a:r>
              <a:rPr lang="es-MX" dirty="0"/>
              <a:t>Infiltración de Malware: Los hackers aprovechan una vulnerabilidad en el software POS para infiltrar malware en el sistema de la tienda. Este malware está diseñado para recopilar datos sensibles de los clientes, como números de tarjetas de crédito, nombres y direcciones.</a:t>
            </a:r>
          </a:p>
          <a:p>
            <a:pPr algn="just"/>
            <a:r>
              <a:rPr lang="es-MX" dirty="0"/>
              <a:t>Robo de Datos de Clientes: Una vez que el malware está activo en el sistema, comienza a recopilar datos de transacciones de tarjetas de crédito de los clientes en tiempo real. Esta información se envía de forma encubierta a los servidores controlados por los hackers.</a:t>
            </a:r>
          </a:p>
          <a:p>
            <a:pPr algn="just"/>
            <a:r>
              <a:rPr lang="es-MX" dirty="0" err="1"/>
              <a:t>Ransomware</a:t>
            </a:r>
            <a:r>
              <a:rPr lang="es-MX" dirty="0"/>
              <a:t>: Además de robar datos, los hackers podrían utilizar el acceso al sistema para desplegar un ataque de </a:t>
            </a:r>
            <a:r>
              <a:rPr lang="es-MX" dirty="0" err="1"/>
              <a:t>ransomware</a:t>
            </a:r>
            <a:r>
              <a:rPr lang="es-MX" dirty="0"/>
              <a:t>.</a:t>
            </a:r>
          </a:p>
          <a:p>
            <a:pPr algn="just"/>
            <a:r>
              <a:rPr lang="es-MX" dirty="0"/>
              <a:t>Manipulación de Inventario y Precios: Los hackers podrían acceder al sistema de inventario y modificar los registros, lo que podría resultar en la pérdida de productos o en la alteración de los precios. </a:t>
            </a:r>
          </a:p>
          <a:p>
            <a:pPr algn="just"/>
            <a:r>
              <a:rPr lang="es-MX" dirty="0"/>
              <a:t>Acceso a Cámaras de Seguridad: Si las cámaras de seguridad están conectadas a la red de la tienda, los hackers podrían comprometerlas para obtener acceso a imágenes en tiempo real de la tienda y los clientes.</a:t>
            </a:r>
          </a:p>
          <a:p>
            <a:endParaRPr lang="es-MX" dirty="0"/>
          </a:p>
        </p:txBody>
      </p:sp>
      <p:pic>
        <p:nvPicPr>
          <p:cNvPr id="3074" name="Picture 2" descr="Tienda de conveniencia - Iconos gratis de comercio y compras">
            <a:extLst>
              <a:ext uri="{FF2B5EF4-FFF2-40B4-BE49-F238E27FC236}">
                <a16:creationId xmlns:a16="http://schemas.microsoft.com/office/drawing/2014/main" id="{377C628C-6374-52D3-93AE-80D1561927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88866" y="341608"/>
            <a:ext cx="1084508" cy="108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303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A36DEC-F7FF-242A-0DD6-39D27A2DB7A2}"/>
              </a:ext>
            </a:extLst>
          </p:cNvPr>
          <p:cNvSpPr>
            <a:spLocks noGrp="1"/>
          </p:cNvSpPr>
          <p:nvPr>
            <p:ph type="title"/>
          </p:nvPr>
        </p:nvSpPr>
        <p:spPr>
          <a:xfrm>
            <a:off x="827584" y="332656"/>
            <a:ext cx="1584176" cy="796908"/>
          </a:xfrm>
        </p:spPr>
        <p:txBody>
          <a:bodyPr/>
          <a:lstStyle/>
          <a:p>
            <a:r>
              <a:rPr lang="es-MX" dirty="0"/>
              <a:t>Amenazas</a:t>
            </a:r>
          </a:p>
        </p:txBody>
      </p:sp>
      <p:sp>
        <p:nvSpPr>
          <p:cNvPr id="8" name="CuadroTexto 7">
            <a:extLst>
              <a:ext uri="{FF2B5EF4-FFF2-40B4-BE49-F238E27FC236}">
                <a16:creationId xmlns:a16="http://schemas.microsoft.com/office/drawing/2014/main" id="{ED0D7D15-8FEF-F7B6-468D-1C448292B45E}"/>
              </a:ext>
            </a:extLst>
          </p:cNvPr>
          <p:cNvSpPr txBox="1"/>
          <p:nvPr/>
        </p:nvSpPr>
        <p:spPr>
          <a:xfrm>
            <a:off x="107504" y="980729"/>
            <a:ext cx="3240360" cy="1815882"/>
          </a:xfrm>
          <a:prstGeom prst="rect">
            <a:avLst/>
          </a:prstGeom>
          <a:noFill/>
        </p:spPr>
        <p:txBody>
          <a:bodyPr wrap="square">
            <a:spAutoFit/>
          </a:bodyPr>
          <a:lstStyle/>
          <a:p>
            <a:pPr marL="342900" indent="-342900" algn="just">
              <a:buFont typeface="+mj-lt"/>
              <a:buAutoNum type="arabicPeriod"/>
            </a:pPr>
            <a:r>
              <a:rPr lang="es-MX" sz="1400" dirty="0"/>
              <a:t>Robo de datos de clientes, incluidos números de tarjetas de crédito y datos personales.</a:t>
            </a:r>
          </a:p>
          <a:p>
            <a:pPr marL="342900" indent="-342900" algn="just">
              <a:buFont typeface="+mj-lt"/>
              <a:buAutoNum type="arabicPeriod"/>
            </a:pPr>
            <a:r>
              <a:rPr lang="es-MX" sz="1400" dirty="0"/>
              <a:t>Ataque de </a:t>
            </a:r>
            <a:r>
              <a:rPr lang="es-MX" sz="1400" dirty="0" err="1"/>
              <a:t>ransomware</a:t>
            </a:r>
            <a:r>
              <a:rPr lang="es-MX" sz="1400" dirty="0"/>
              <a:t> que cifra datos críticos de la tienda.</a:t>
            </a:r>
          </a:p>
          <a:p>
            <a:pPr marL="342900" indent="-342900" algn="just">
              <a:buFont typeface="+mj-lt"/>
              <a:buAutoNum type="arabicPeriod"/>
            </a:pPr>
            <a:r>
              <a:rPr lang="es-MX" sz="1400" dirty="0"/>
              <a:t>Manipulación de inventario y precios.</a:t>
            </a:r>
          </a:p>
          <a:p>
            <a:pPr marL="342900" indent="-342900" algn="just">
              <a:buFont typeface="+mj-lt"/>
              <a:buAutoNum type="arabicPeriod"/>
            </a:pPr>
            <a:r>
              <a:rPr lang="es-MX" sz="1400" dirty="0"/>
              <a:t>Acceso no autorizado a cámaras de seguridad.</a:t>
            </a:r>
          </a:p>
        </p:txBody>
      </p:sp>
      <p:sp>
        <p:nvSpPr>
          <p:cNvPr id="9" name="Título 1">
            <a:extLst>
              <a:ext uri="{FF2B5EF4-FFF2-40B4-BE49-F238E27FC236}">
                <a16:creationId xmlns:a16="http://schemas.microsoft.com/office/drawing/2014/main" id="{C711BCA8-3C43-FF6B-BE05-7108ACE6C69F}"/>
              </a:ext>
            </a:extLst>
          </p:cNvPr>
          <p:cNvSpPr txBox="1">
            <a:spLocks/>
          </p:cNvSpPr>
          <p:nvPr/>
        </p:nvSpPr>
        <p:spPr>
          <a:xfrm>
            <a:off x="3779912" y="332656"/>
            <a:ext cx="2160240" cy="79690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anose="020B0503020000020004" pitchFamily="50" charset="-127"/>
                <a:cs typeface="+mj-cs"/>
              </a:defRPr>
            </a:lvl1pPr>
          </a:lstStyle>
          <a:p>
            <a:r>
              <a:rPr lang="es-MX" dirty="0"/>
              <a:t>Consecuencias</a:t>
            </a:r>
          </a:p>
        </p:txBody>
      </p:sp>
      <p:sp>
        <p:nvSpPr>
          <p:cNvPr id="13" name="CuadroTexto 12">
            <a:extLst>
              <a:ext uri="{FF2B5EF4-FFF2-40B4-BE49-F238E27FC236}">
                <a16:creationId xmlns:a16="http://schemas.microsoft.com/office/drawing/2014/main" id="{864E1582-B6BC-D44B-08AC-F0A8E3A55CA3}"/>
              </a:ext>
            </a:extLst>
          </p:cNvPr>
          <p:cNvSpPr txBox="1"/>
          <p:nvPr/>
        </p:nvSpPr>
        <p:spPr>
          <a:xfrm>
            <a:off x="3408932" y="1088451"/>
            <a:ext cx="2556286" cy="1600438"/>
          </a:xfrm>
          <a:prstGeom prst="rect">
            <a:avLst/>
          </a:prstGeom>
          <a:noFill/>
        </p:spPr>
        <p:txBody>
          <a:bodyPr wrap="square">
            <a:spAutoFit/>
          </a:bodyPr>
          <a:lstStyle/>
          <a:p>
            <a:pPr marL="342900" indent="-342900" algn="just">
              <a:buFont typeface="+mj-lt"/>
              <a:buAutoNum type="arabicPeriod"/>
            </a:pPr>
            <a:r>
              <a:rPr lang="es-MX" sz="1400" dirty="0"/>
              <a:t>Pérdida de confianza de los clientes.</a:t>
            </a:r>
          </a:p>
          <a:p>
            <a:pPr marL="342900" indent="-342900" algn="just">
              <a:buFont typeface="+mj-lt"/>
              <a:buAutoNum type="arabicPeriod"/>
            </a:pPr>
            <a:r>
              <a:rPr lang="es-MX" sz="1400" dirty="0"/>
              <a:t>Pérdidas financieras debido a fraudes y interrupciones operativas.</a:t>
            </a:r>
          </a:p>
          <a:p>
            <a:pPr marL="342900" indent="-342900" algn="just">
              <a:buFont typeface="+mj-lt"/>
              <a:buAutoNum type="arabicPeriod"/>
            </a:pPr>
            <a:r>
              <a:rPr lang="es-MX" sz="1400" dirty="0"/>
              <a:t>Daño a la reputación de la tienda.</a:t>
            </a:r>
          </a:p>
        </p:txBody>
      </p:sp>
      <p:sp>
        <p:nvSpPr>
          <p:cNvPr id="14" name="Título 1">
            <a:extLst>
              <a:ext uri="{FF2B5EF4-FFF2-40B4-BE49-F238E27FC236}">
                <a16:creationId xmlns:a16="http://schemas.microsoft.com/office/drawing/2014/main" id="{7528891F-E981-B3D9-826E-405F69B1F452}"/>
              </a:ext>
            </a:extLst>
          </p:cNvPr>
          <p:cNvSpPr txBox="1">
            <a:spLocks/>
          </p:cNvSpPr>
          <p:nvPr/>
        </p:nvSpPr>
        <p:spPr>
          <a:xfrm>
            <a:off x="6732242" y="360058"/>
            <a:ext cx="2160240" cy="79690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anose="020B0503020000020004" pitchFamily="50" charset="-127"/>
                <a:cs typeface="+mj-cs"/>
              </a:defRPr>
            </a:lvl1pPr>
          </a:lstStyle>
          <a:p>
            <a:r>
              <a:rPr lang="es-MX" dirty="0"/>
              <a:t>Mecanismos</a:t>
            </a:r>
          </a:p>
        </p:txBody>
      </p:sp>
      <p:sp>
        <p:nvSpPr>
          <p:cNvPr id="18" name="CuadroTexto 17">
            <a:extLst>
              <a:ext uri="{FF2B5EF4-FFF2-40B4-BE49-F238E27FC236}">
                <a16:creationId xmlns:a16="http://schemas.microsoft.com/office/drawing/2014/main" id="{4C2E50C1-2007-B29E-9897-B870046363CA}"/>
              </a:ext>
            </a:extLst>
          </p:cNvPr>
          <p:cNvSpPr txBox="1"/>
          <p:nvPr/>
        </p:nvSpPr>
        <p:spPr>
          <a:xfrm>
            <a:off x="5924354" y="980729"/>
            <a:ext cx="3150096" cy="2246769"/>
          </a:xfrm>
          <a:prstGeom prst="rect">
            <a:avLst/>
          </a:prstGeom>
          <a:noFill/>
        </p:spPr>
        <p:txBody>
          <a:bodyPr wrap="square">
            <a:spAutoFit/>
          </a:bodyPr>
          <a:lstStyle/>
          <a:p>
            <a:pPr marL="342900" indent="-342900" algn="just">
              <a:buFont typeface="+mj-lt"/>
              <a:buAutoNum type="arabicPeriod"/>
            </a:pPr>
            <a:r>
              <a:rPr lang="es-MX" sz="1400" dirty="0"/>
              <a:t>Actualizaciones regulares de software para mitigar vulnerabilidades.</a:t>
            </a:r>
          </a:p>
          <a:p>
            <a:pPr marL="342900" indent="-342900" algn="just">
              <a:buFont typeface="+mj-lt"/>
              <a:buAutoNum type="arabicPeriod"/>
            </a:pPr>
            <a:r>
              <a:rPr lang="es-MX" sz="1400" dirty="0"/>
              <a:t>Implementación de firewall y software antivirus/antimalware.</a:t>
            </a:r>
          </a:p>
          <a:p>
            <a:pPr marL="342900" indent="-342900" algn="just">
              <a:buFont typeface="+mj-lt"/>
              <a:buAutoNum type="arabicPeriod"/>
            </a:pPr>
            <a:r>
              <a:rPr lang="es-MX" sz="1400" dirty="0"/>
              <a:t>Aplicar modelos de encriptación de datos sensibles, especialmente de tarjetas de crédito.</a:t>
            </a:r>
          </a:p>
          <a:p>
            <a:pPr marL="342900" indent="-342900" algn="just">
              <a:buFont typeface="+mj-lt"/>
              <a:buAutoNum type="arabicPeriod"/>
            </a:pPr>
            <a:r>
              <a:rPr lang="es-MX" sz="1400" dirty="0"/>
              <a:t>Monitoreo de seguridad en tiempo real para detectar actividad sospechosa.</a:t>
            </a:r>
          </a:p>
        </p:txBody>
      </p:sp>
      <p:sp>
        <p:nvSpPr>
          <p:cNvPr id="19" name="Título 1">
            <a:extLst>
              <a:ext uri="{FF2B5EF4-FFF2-40B4-BE49-F238E27FC236}">
                <a16:creationId xmlns:a16="http://schemas.microsoft.com/office/drawing/2014/main" id="{1D5DCD30-2F8C-A6C7-38AB-F0C58893B479}"/>
              </a:ext>
            </a:extLst>
          </p:cNvPr>
          <p:cNvSpPr txBox="1">
            <a:spLocks/>
          </p:cNvSpPr>
          <p:nvPr/>
        </p:nvSpPr>
        <p:spPr>
          <a:xfrm>
            <a:off x="611560" y="4056262"/>
            <a:ext cx="2232248" cy="79690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anose="020B0503020000020004" pitchFamily="50" charset="-127"/>
                <a:cs typeface="+mj-cs"/>
              </a:defRPr>
            </a:lvl1pPr>
          </a:lstStyle>
          <a:p>
            <a:r>
              <a:rPr lang="es-MX" dirty="0">
                <a:solidFill>
                  <a:schemeClr val="tx1"/>
                </a:solidFill>
              </a:rPr>
              <a:t>Factor Humano</a:t>
            </a:r>
          </a:p>
        </p:txBody>
      </p:sp>
      <p:sp>
        <p:nvSpPr>
          <p:cNvPr id="23" name="CuadroTexto 22">
            <a:extLst>
              <a:ext uri="{FF2B5EF4-FFF2-40B4-BE49-F238E27FC236}">
                <a16:creationId xmlns:a16="http://schemas.microsoft.com/office/drawing/2014/main" id="{9609341E-3061-71A7-2F8A-CED8DACAEAF5}"/>
              </a:ext>
            </a:extLst>
          </p:cNvPr>
          <p:cNvSpPr txBox="1"/>
          <p:nvPr/>
        </p:nvSpPr>
        <p:spPr>
          <a:xfrm>
            <a:off x="80812" y="4725144"/>
            <a:ext cx="2979020" cy="2031325"/>
          </a:xfrm>
          <a:prstGeom prst="rect">
            <a:avLst/>
          </a:prstGeom>
          <a:noFill/>
        </p:spPr>
        <p:txBody>
          <a:bodyPr wrap="square">
            <a:spAutoFit/>
          </a:bodyPr>
          <a:lstStyle/>
          <a:p>
            <a:pPr marL="342900" indent="-342900" algn="just">
              <a:buFont typeface="+mj-lt"/>
              <a:buAutoNum type="arabicPeriod"/>
            </a:pPr>
            <a:r>
              <a:rPr lang="es-MX" sz="1400" dirty="0"/>
              <a:t>Los empleados deben ser conscientes de las amenazas de seguridad y capacitados para reconocer correos electrónicos de phishing y otros ataques de ingeniería social.</a:t>
            </a:r>
          </a:p>
          <a:p>
            <a:pPr marL="342900" indent="-342900" algn="just">
              <a:buFont typeface="+mj-lt"/>
              <a:buAutoNum type="arabicPeriod"/>
            </a:pPr>
            <a:r>
              <a:rPr lang="es-MX" sz="1400" dirty="0"/>
              <a:t>Se deben seguir políticas estrictas de seguridad, como no compartir contraseñas y reportar actividades sospechosas.</a:t>
            </a:r>
          </a:p>
        </p:txBody>
      </p:sp>
      <p:sp>
        <p:nvSpPr>
          <p:cNvPr id="29" name="Título 1">
            <a:extLst>
              <a:ext uri="{FF2B5EF4-FFF2-40B4-BE49-F238E27FC236}">
                <a16:creationId xmlns:a16="http://schemas.microsoft.com/office/drawing/2014/main" id="{872DF517-061F-6B82-94A6-F21918FDACE6}"/>
              </a:ext>
            </a:extLst>
          </p:cNvPr>
          <p:cNvSpPr txBox="1">
            <a:spLocks/>
          </p:cNvSpPr>
          <p:nvPr/>
        </p:nvSpPr>
        <p:spPr>
          <a:xfrm>
            <a:off x="6516216" y="4056262"/>
            <a:ext cx="2185166" cy="79690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anose="020B0503020000020004" pitchFamily="50" charset="-127"/>
                <a:cs typeface="+mj-cs"/>
              </a:defRPr>
            </a:lvl1pPr>
          </a:lstStyle>
          <a:p>
            <a:pPr algn="ctr"/>
            <a:r>
              <a:rPr lang="es-MX" dirty="0">
                <a:solidFill>
                  <a:schemeClr val="tx1"/>
                </a:solidFill>
              </a:rPr>
              <a:t>Plan de acción</a:t>
            </a:r>
          </a:p>
        </p:txBody>
      </p:sp>
      <p:sp>
        <p:nvSpPr>
          <p:cNvPr id="33" name="CuadroTexto 32">
            <a:extLst>
              <a:ext uri="{FF2B5EF4-FFF2-40B4-BE49-F238E27FC236}">
                <a16:creationId xmlns:a16="http://schemas.microsoft.com/office/drawing/2014/main" id="{81E25D5D-6765-5C41-FEE5-069D29C2094C}"/>
              </a:ext>
            </a:extLst>
          </p:cNvPr>
          <p:cNvSpPr txBox="1"/>
          <p:nvPr/>
        </p:nvSpPr>
        <p:spPr>
          <a:xfrm>
            <a:off x="6167254" y="4617421"/>
            <a:ext cx="2895934" cy="2031325"/>
          </a:xfrm>
          <a:prstGeom prst="rect">
            <a:avLst/>
          </a:prstGeom>
          <a:noFill/>
        </p:spPr>
        <p:txBody>
          <a:bodyPr wrap="square">
            <a:spAutoFit/>
          </a:bodyPr>
          <a:lstStyle/>
          <a:p>
            <a:pPr marL="285750" indent="-285750" algn="just">
              <a:buFont typeface="Arial" panose="020B0604020202020204" pitchFamily="34" charset="0"/>
              <a:buChar char="•"/>
            </a:pPr>
            <a:r>
              <a:rPr lang="es-MX" sz="1400" dirty="0"/>
              <a:t>Establecer un plan de respuesta a incidentes que detalle los pasos a seguir en caso de una violación de seguridad.</a:t>
            </a:r>
          </a:p>
          <a:p>
            <a:pPr marL="285750" indent="-285750" algn="just">
              <a:buFont typeface="Arial" panose="020B0604020202020204" pitchFamily="34" charset="0"/>
              <a:buChar char="•"/>
            </a:pPr>
            <a:r>
              <a:rPr lang="es-MX" sz="1400" dirty="0"/>
              <a:t>Este plan debe incluir notificación a las autoridades pertinentes y de los clientes afectados, así como la restauración de datos desde copias de seguridad seguras.</a:t>
            </a:r>
          </a:p>
        </p:txBody>
      </p:sp>
      <p:sp>
        <p:nvSpPr>
          <p:cNvPr id="34" name="Título 1">
            <a:extLst>
              <a:ext uri="{FF2B5EF4-FFF2-40B4-BE49-F238E27FC236}">
                <a16:creationId xmlns:a16="http://schemas.microsoft.com/office/drawing/2014/main" id="{D0ADA76F-5C6D-309D-E150-BD46479C6849}"/>
              </a:ext>
            </a:extLst>
          </p:cNvPr>
          <p:cNvSpPr txBox="1">
            <a:spLocks/>
          </p:cNvSpPr>
          <p:nvPr/>
        </p:nvSpPr>
        <p:spPr>
          <a:xfrm>
            <a:off x="3664459" y="4056262"/>
            <a:ext cx="1901075" cy="796908"/>
          </a:xfrm>
          <a:prstGeom prst="rect">
            <a:avLst/>
          </a:prstGeom>
        </p:spPr>
        <p:txBody>
          <a:bodyPr vert="horz" lIns="91440" tIns="45720" rIns="91440" bIns="45720" rtlCol="0" anchor="ctr">
            <a:normAutofit lnSpcReduction="10000"/>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anose="020B0503020000020004" pitchFamily="50" charset="-127"/>
                <a:cs typeface="+mj-cs"/>
              </a:defRPr>
            </a:lvl1pPr>
          </a:lstStyle>
          <a:p>
            <a:pPr algn="ctr"/>
            <a:r>
              <a:rPr lang="es-MX" dirty="0">
                <a:solidFill>
                  <a:schemeClr val="tx1"/>
                </a:solidFill>
              </a:rPr>
              <a:t>Controles de vigilancia</a:t>
            </a:r>
          </a:p>
        </p:txBody>
      </p:sp>
      <p:sp>
        <p:nvSpPr>
          <p:cNvPr id="35" name="CuadroTexto 34">
            <a:extLst>
              <a:ext uri="{FF2B5EF4-FFF2-40B4-BE49-F238E27FC236}">
                <a16:creationId xmlns:a16="http://schemas.microsoft.com/office/drawing/2014/main" id="{C70791E3-347D-6751-48F8-26CD52D7A160}"/>
              </a:ext>
            </a:extLst>
          </p:cNvPr>
          <p:cNvSpPr txBox="1"/>
          <p:nvPr/>
        </p:nvSpPr>
        <p:spPr>
          <a:xfrm>
            <a:off x="3245391" y="4924906"/>
            <a:ext cx="2653218" cy="1600438"/>
          </a:xfrm>
          <a:prstGeom prst="rect">
            <a:avLst/>
          </a:prstGeom>
          <a:noFill/>
        </p:spPr>
        <p:txBody>
          <a:bodyPr wrap="square">
            <a:spAutoFit/>
          </a:bodyPr>
          <a:lstStyle/>
          <a:p>
            <a:pPr marL="342900" indent="-342900" algn="just">
              <a:buFont typeface="+mj-lt"/>
              <a:buAutoNum type="arabicPeriod"/>
            </a:pPr>
            <a:r>
              <a:rPr lang="es-MX" sz="1400" dirty="0"/>
              <a:t>Implementar monitoreo continuo de la red y sistemas para detectar actividad maliciosa.</a:t>
            </a:r>
          </a:p>
          <a:p>
            <a:pPr marL="342900" indent="-342900" algn="just">
              <a:buFont typeface="+mj-lt"/>
              <a:buAutoNum type="arabicPeriod"/>
            </a:pPr>
            <a:r>
              <a:rPr lang="es-MX" sz="1400" dirty="0"/>
              <a:t>Instalar sistemas de detección de intrusiones (IDS) y sistemas de prevención de intrusiones (IPS).</a:t>
            </a:r>
          </a:p>
        </p:txBody>
      </p:sp>
      <p:pic>
        <p:nvPicPr>
          <p:cNvPr id="1026" name="Picture 2" descr="La seguridad cibernética - Iconos gratis de computadora">
            <a:extLst>
              <a:ext uri="{FF2B5EF4-FFF2-40B4-BE49-F238E27FC236}">
                <a16:creationId xmlns:a16="http://schemas.microsoft.com/office/drawing/2014/main" id="{5D4898F4-C4A1-6931-ACFF-A00F73E7B3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9908" y="2841224"/>
            <a:ext cx="1091832" cy="10918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 seguridad cibernética - Iconos gratis de seguridad">
            <a:extLst>
              <a:ext uri="{FF2B5EF4-FFF2-40B4-BE49-F238E27FC236}">
                <a16:creationId xmlns:a16="http://schemas.microsoft.com/office/drawing/2014/main" id="{F63A2100-B779-7890-A0A3-3BC488CFD0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1246" y="2760625"/>
            <a:ext cx="1091832" cy="10918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a seguridad cibernética PNG, SVG">
            <a:extLst>
              <a:ext uri="{FF2B5EF4-FFF2-40B4-BE49-F238E27FC236}">
                <a16:creationId xmlns:a16="http://schemas.microsoft.com/office/drawing/2014/main" id="{3BE2344D-2ECE-71E1-F67F-436062FBFE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2116" y="2795376"/>
            <a:ext cx="1515720" cy="1515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001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71C24CBD-1E40-642C-3CAF-62B40EC5EC67}"/>
              </a:ext>
            </a:extLst>
          </p:cNvPr>
          <p:cNvSpPr txBox="1">
            <a:spLocks/>
          </p:cNvSpPr>
          <p:nvPr/>
        </p:nvSpPr>
        <p:spPr>
          <a:xfrm>
            <a:off x="6248260" y="327836"/>
            <a:ext cx="1944216" cy="79690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anose="020B0503020000020004" pitchFamily="50" charset="-127"/>
                <a:cs typeface="+mj-cs"/>
              </a:defRPr>
            </a:lvl1pPr>
          </a:lstStyle>
          <a:p>
            <a:pPr algn="ctr"/>
            <a:r>
              <a:rPr lang="es-MX" dirty="0" err="1"/>
              <a:t>LogFile</a:t>
            </a:r>
            <a:endParaRPr lang="es-MX" dirty="0"/>
          </a:p>
        </p:txBody>
      </p:sp>
      <p:sp>
        <p:nvSpPr>
          <p:cNvPr id="13" name="CuadroTexto 12">
            <a:extLst>
              <a:ext uri="{FF2B5EF4-FFF2-40B4-BE49-F238E27FC236}">
                <a16:creationId xmlns:a16="http://schemas.microsoft.com/office/drawing/2014/main" id="{A725FB25-422C-F870-A4A5-2CCE74E4A793}"/>
              </a:ext>
            </a:extLst>
          </p:cNvPr>
          <p:cNvSpPr txBox="1"/>
          <p:nvPr/>
        </p:nvSpPr>
        <p:spPr>
          <a:xfrm>
            <a:off x="5614902" y="1057556"/>
            <a:ext cx="3210932" cy="2246769"/>
          </a:xfrm>
          <a:prstGeom prst="rect">
            <a:avLst/>
          </a:prstGeom>
          <a:noFill/>
        </p:spPr>
        <p:txBody>
          <a:bodyPr wrap="square">
            <a:spAutoFit/>
          </a:bodyPr>
          <a:lstStyle/>
          <a:p>
            <a:pPr marL="285750" indent="-285750" algn="just">
              <a:buFont typeface="Arial" panose="020B0604020202020204" pitchFamily="34" charset="0"/>
              <a:buChar char="•"/>
            </a:pPr>
            <a:r>
              <a:rPr lang="es-MX" sz="1400" dirty="0"/>
              <a:t>Los registros de actividad (</a:t>
            </a:r>
            <a:r>
              <a:rPr lang="es-MX" sz="1400" dirty="0" err="1"/>
              <a:t>LogFiles</a:t>
            </a:r>
            <a:r>
              <a:rPr lang="es-MX" sz="1400" dirty="0"/>
              <a:t>) deben ser implementados y monitoreados regularmente para detectar actividades sospechosas.</a:t>
            </a:r>
          </a:p>
          <a:p>
            <a:pPr marL="285750" indent="-285750" algn="just">
              <a:buFont typeface="Arial" panose="020B0604020202020204" pitchFamily="34" charset="0"/>
              <a:buChar char="•"/>
            </a:pPr>
            <a:r>
              <a:rPr lang="es-MX" sz="1400" dirty="0"/>
              <a:t>Deben incluir registros de acceso al sistema, cambios en la configuración y otras actividades importantes.</a:t>
            </a:r>
          </a:p>
          <a:p>
            <a:pPr marL="285750" indent="-285750" algn="just">
              <a:buFont typeface="Arial" panose="020B0604020202020204" pitchFamily="34" charset="0"/>
              <a:buChar char="•"/>
            </a:pPr>
            <a:r>
              <a:rPr lang="es-MX" sz="1400" dirty="0"/>
              <a:t>Los registros deben almacenarse de forma segura y protegidos contra la manipulación o eliminación no autorizada.</a:t>
            </a:r>
          </a:p>
        </p:txBody>
      </p:sp>
      <p:sp>
        <p:nvSpPr>
          <p:cNvPr id="14" name="Título 1">
            <a:extLst>
              <a:ext uri="{FF2B5EF4-FFF2-40B4-BE49-F238E27FC236}">
                <a16:creationId xmlns:a16="http://schemas.microsoft.com/office/drawing/2014/main" id="{A3B3D8BE-3200-B5B9-57AF-0E2B4FB7AD12}"/>
              </a:ext>
            </a:extLst>
          </p:cNvPr>
          <p:cNvSpPr txBox="1">
            <a:spLocks/>
          </p:cNvSpPr>
          <p:nvPr/>
        </p:nvSpPr>
        <p:spPr>
          <a:xfrm>
            <a:off x="827584" y="260648"/>
            <a:ext cx="2016224" cy="796908"/>
          </a:xfrm>
          <a:prstGeom prst="rect">
            <a:avLst/>
          </a:prstGeom>
        </p:spPr>
        <p:txBody>
          <a:bodyPr vert="horz" lIns="91440" tIns="45720" rIns="91440" bIns="45720" rtlCol="0" anchor="ctr">
            <a:normAutofit lnSpcReduction="10000"/>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anose="020B0503020000020004" pitchFamily="50" charset="-127"/>
                <a:cs typeface="+mj-cs"/>
              </a:defRPr>
            </a:lvl1pPr>
          </a:lstStyle>
          <a:p>
            <a:pPr algn="ctr"/>
            <a:r>
              <a:rPr lang="es-MX" dirty="0"/>
              <a:t>Programa de seguridad</a:t>
            </a:r>
          </a:p>
        </p:txBody>
      </p:sp>
      <p:sp>
        <p:nvSpPr>
          <p:cNvPr id="15" name="CuadroTexto 14">
            <a:extLst>
              <a:ext uri="{FF2B5EF4-FFF2-40B4-BE49-F238E27FC236}">
                <a16:creationId xmlns:a16="http://schemas.microsoft.com/office/drawing/2014/main" id="{C7BC2B24-8F28-E23D-11E5-67D15AF6A115}"/>
              </a:ext>
            </a:extLst>
          </p:cNvPr>
          <p:cNvSpPr txBox="1"/>
          <p:nvPr/>
        </p:nvSpPr>
        <p:spPr>
          <a:xfrm>
            <a:off x="107504" y="1124744"/>
            <a:ext cx="3168352" cy="1815882"/>
          </a:xfrm>
          <a:prstGeom prst="rect">
            <a:avLst/>
          </a:prstGeom>
          <a:noFill/>
        </p:spPr>
        <p:txBody>
          <a:bodyPr wrap="square">
            <a:spAutoFit/>
          </a:bodyPr>
          <a:lstStyle/>
          <a:p>
            <a:pPr marL="342900" indent="-342900" algn="just">
              <a:buFont typeface="+mj-lt"/>
              <a:buAutoNum type="arabicPeriod"/>
            </a:pPr>
            <a:r>
              <a:rPr lang="es-MX" sz="1400" dirty="0"/>
              <a:t>El programa debe ser integral y basado en un enfoque de defensa en profundidad.</a:t>
            </a:r>
          </a:p>
          <a:p>
            <a:pPr marL="342900" indent="-342900" algn="just">
              <a:buFont typeface="+mj-lt"/>
              <a:buAutoNum type="arabicPeriod"/>
            </a:pPr>
            <a:r>
              <a:rPr lang="es-MX" sz="1400" dirty="0"/>
              <a:t>Incluir políticas claras de seguridad de la información.</a:t>
            </a:r>
          </a:p>
          <a:p>
            <a:pPr algn="just"/>
            <a:r>
              <a:rPr lang="es-MX" sz="1400" dirty="0"/>
              <a:t>A continuación, se darán algunos programas que sirven para solucionar estos problemas.</a:t>
            </a:r>
          </a:p>
        </p:txBody>
      </p:sp>
      <p:sp>
        <p:nvSpPr>
          <p:cNvPr id="19" name="CuadroTexto 18">
            <a:extLst>
              <a:ext uri="{FF2B5EF4-FFF2-40B4-BE49-F238E27FC236}">
                <a16:creationId xmlns:a16="http://schemas.microsoft.com/office/drawing/2014/main" id="{708E0CF8-3CE8-A661-04A0-6A518D3FFC4D}"/>
              </a:ext>
            </a:extLst>
          </p:cNvPr>
          <p:cNvSpPr txBox="1"/>
          <p:nvPr/>
        </p:nvSpPr>
        <p:spPr>
          <a:xfrm>
            <a:off x="82520" y="3007814"/>
            <a:ext cx="4757468" cy="3385542"/>
          </a:xfrm>
          <a:prstGeom prst="rect">
            <a:avLst/>
          </a:prstGeom>
          <a:noFill/>
        </p:spPr>
        <p:txBody>
          <a:bodyPr wrap="square">
            <a:spAutoFit/>
          </a:bodyPr>
          <a:lstStyle/>
          <a:p>
            <a:pPr algn="just"/>
            <a:r>
              <a:rPr lang="es-MX" b="1" dirty="0"/>
              <a:t>Programas Descargables:</a:t>
            </a:r>
          </a:p>
          <a:p>
            <a:pPr marL="285750" indent="-285750" algn="just">
              <a:buFont typeface="Arial" panose="020B0604020202020204" pitchFamily="34" charset="0"/>
              <a:buChar char="•"/>
            </a:pPr>
            <a:r>
              <a:rPr lang="es-MX" sz="1400" dirty="0"/>
              <a:t>Firewalls de Aplicaciones Web (WAF): Un WAF puede proteger la aplicación web de la tienda contra ataques de aplicación específicos, como inyecciones SQL y XSS.</a:t>
            </a:r>
          </a:p>
          <a:p>
            <a:pPr algn="just"/>
            <a:endParaRPr lang="es-MX" sz="1400" dirty="0"/>
          </a:p>
          <a:p>
            <a:pPr marL="285750" indent="-285750" algn="just">
              <a:buFont typeface="Arial" panose="020B0604020202020204" pitchFamily="34" charset="0"/>
              <a:buChar char="•"/>
            </a:pPr>
            <a:r>
              <a:rPr lang="es-MX" sz="1400" dirty="0"/>
              <a:t>Software de Detección y Prevención de Intrusiones (IDPS): Este software puede detectar y prevenir actividades maliciosas en la red y los sistemas, como intentos de intrusión, ataques de denegación de servicio (</a:t>
            </a:r>
            <a:r>
              <a:rPr lang="es-MX" sz="1400" dirty="0" err="1"/>
              <a:t>DDoS</a:t>
            </a:r>
            <a:r>
              <a:rPr lang="es-MX" sz="1400" dirty="0"/>
              <a:t>) y malware.</a:t>
            </a:r>
          </a:p>
          <a:p>
            <a:pPr algn="just"/>
            <a:endParaRPr lang="es-MX" sz="1400" dirty="0"/>
          </a:p>
          <a:p>
            <a:pPr marL="285750" indent="-285750" algn="just">
              <a:buFont typeface="Arial" panose="020B0604020202020204" pitchFamily="34" charset="0"/>
              <a:buChar char="•"/>
            </a:pPr>
            <a:r>
              <a:rPr lang="es-MX" sz="1400" dirty="0"/>
              <a:t>Software de Gestión de Identidades y Accesos (IAM): Un sistema IAM ayuda a controlar y gestionar los accesos de los usuarios a los sistemas y datos de la tienda, garantizando que solo tengan acceso a la información necesaria para realizar sus funciones.</a:t>
            </a:r>
          </a:p>
        </p:txBody>
      </p:sp>
      <p:pic>
        <p:nvPicPr>
          <p:cNvPr id="2050" name="Picture 2" descr="La seguridad cibernética - Iconos gratis de tecnología">
            <a:extLst>
              <a:ext uri="{FF2B5EF4-FFF2-40B4-BE49-F238E27FC236}">
                <a16:creationId xmlns:a16="http://schemas.microsoft.com/office/drawing/2014/main" id="{D491DBD1-F78C-419E-1587-1033426A67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4221088"/>
            <a:ext cx="2016224"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574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07504" y="96942"/>
            <a:ext cx="1512168" cy="360040"/>
          </a:xfrm>
          <a:solidFill>
            <a:schemeClr val="tx1"/>
          </a:solidFill>
        </p:spPr>
        <p:txBody>
          <a:bodyPr/>
          <a:lstStyle/>
          <a:p>
            <a:r>
              <a:rPr lang="en-US" altLang="ko-KR" sz="2000" dirty="0"/>
              <a:t>ESQUEMA</a:t>
            </a:r>
            <a:endParaRPr lang="ko-KR" altLang="en-US" sz="2000" dirty="0"/>
          </a:p>
        </p:txBody>
      </p:sp>
      <p:pic>
        <p:nvPicPr>
          <p:cNvPr id="3" name="Imagen 2" descr="Imagen de la pantalla de un celular con letras&#10;&#10;Descripción generada automáticamente con confianza media">
            <a:extLst>
              <a:ext uri="{FF2B5EF4-FFF2-40B4-BE49-F238E27FC236}">
                <a16:creationId xmlns:a16="http://schemas.microsoft.com/office/drawing/2014/main" id="{F1861D5C-ED6C-FBCB-A8A8-42FA2DCD4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212" y="488717"/>
            <a:ext cx="7415575" cy="6272341"/>
          </a:xfrm>
          <a:prstGeom prst="rect">
            <a:avLst/>
          </a:prstGeom>
        </p:spPr>
      </p:pic>
      <p:sp>
        <p:nvSpPr>
          <p:cNvPr id="2" name="CuadroTexto 1">
            <a:extLst>
              <a:ext uri="{FF2B5EF4-FFF2-40B4-BE49-F238E27FC236}">
                <a16:creationId xmlns:a16="http://schemas.microsoft.com/office/drawing/2014/main" id="{7480CDDF-8BD6-6F08-6A21-2B0AD1451B2F}"/>
              </a:ext>
            </a:extLst>
          </p:cNvPr>
          <p:cNvSpPr txBox="1"/>
          <p:nvPr/>
        </p:nvSpPr>
        <p:spPr>
          <a:xfrm>
            <a:off x="5292080" y="1196752"/>
            <a:ext cx="792088" cy="507831"/>
          </a:xfrm>
          <a:prstGeom prst="rect">
            <a:avLst/>
          </a:prstGeom>
          <a:solidFill>
            <a:schemeClr val="bg1"/>
          </a:solidFill>
        </p:spPr>
        <p:txBody>
          <a:bodyPr wrap="square" rtlCol="0">
            <a:spAutoFit/>
          </a:bodyPr>
          <a:lstStyle/>
          <a:p>
            <a:pPr algn="ctr"/>
            <a:r>
              <a:rPr lang="es-MX" sz="900" dirty="0">
                <a:effectLst>
                  <a:outerShdw blurRad="38100" dist="38100" dir="2700000" algn="tl">
                    <a:srgbClr val="000000">
                      <a:alpha val="43137"/>
                    </a:srgbClr>
                  </a:outerShdw>
                </a:effectLst>
              </a:rPr>
              <a:t>Ambiente</a:t>
            </a:r>
          </a:p>
          <a:p>
            <a:pPr algn="ctr"/>
            <a:r>
              <a:rPr lang="es-MX" sz="900" dirty="0">
                <a:effectLst>
                  <a:outerShdw blurRad="38100" dist="38100" dir="2700000" algn="tl">
                    <a:srgbClr val="000000">
                      <a:alpha val="43137"/>
                    </a:srgbClr>
                  </a:outerShdw>
                </a:effectLst>
              </a:rPr>
              <a:t>Tiendas de </a:t>
            </a:r>
          </a:p>
          <a:p>
            <a:pPr algn="ctr"/>
            <a:r>
              <a:rPr lang="es-MX" sz="900" dirty="0">
                <a:effectLst>
                  <a:outerShdw blurRad="38100" dist="38100" dir="2700000" algn="tl">
                    <a:srgbClr val="000000">
                      <a:alpha val="43137"/>
                    </a:srgbClr>
                  </a:outerShdw>
                </a:effectLst>
              </a:rPr>
              <a:t>conveniencia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6516216" y="836712"/>
            <a:ext cx="2304256" cy="553998"/>
          </a:xfrm>
          <a:prstGeom prst="rect">
            <a:avLst/>
          </a:prstGeom>
          <a:noFill/>
        </p:spPr>
        <p:txBody>
          <a:bodyPr wrap="square" rtlCol="0">
            <a:spAutoFit/>
          </a:bodyPr>
          <a:lstStyle/>
          <a:p>
            <a:r>
              <a:rPr lang="en-US" altLang="ko-KR" sz="3000" b="1" dirty="0" err="1">
                <a:solidFill>
                  <a:srgbClr val="FFB302"/>
                </a:solidFill>
                <a:latin typeface="+mj-lt"/>
                <a:ea typeface="맑은 고딕" panose="020B0503020000020004" pitchFamily="50" charset="-127"/>
              </a:rPr>
              <a:t>Amenazas</a:t>
            </a:r>
            <a:endParaRPr lang="ko-KR" altLang="en-US" sz="3000" b="1" dirty="0">
              <a:solidFill>
                <a:srgbClr val="FFB302"/>
              </a:solidFill>
              <a:latin typeface="+mj-lt"/>
              <a:ea typeface="맑은 고딕" panose="020B0503020000020004" pitchFamily="50" charset="-127"/>
            </a:endParaRPr>
          </a:p>
        </p:txBody>
      </p:sp>
      <p:sp>
        <p:nvSpPr>
          <p:cNvPr id="2" name="CuadroTexto 1">
            <a:extLst>
              <a:ext uri="{FF2B5EF4-FFF2-40B4-BE49-F238E27FC236}">
                <a16:creationId xmlns:a16="http://schemas.microsoft.com/office/drawing/2014/main" id="{B851FF2F-B575-8708-B9C9-ADFE6D0F42BE}"/>
              </a:ext>
            </a:extLst>
          </p:cNvPr>
          <p:cNvSpPr txBox="1"/>
          <p:nvPr/>
        </p:nvSpPr>
        <p:spPr>
          <a:xfrm>
            <a:off x="1043608" y="1007076"/>
            <a:ext cx="4032448" cy="1323439"/>
          </a:xfrm>
          <a:prstGeom prst="rect">
            <a:avLst/>
          </a:prstGeom>
          <a:noFill/>
        </p:spPr>
        <p:txBody>
          <a:bodyPr wrap="square" rtlCol="0">
            <a:spAutoFit/>
          </a:bodyPr>
          <a:lstStyle/>
          <a:p>
            <a:pPr algn="ctr"/>
            <a:r>
              <a:rPr lang="es-MX" sz="1600" b="1" dirty="0">
                <a:effectLst/>
                <a:latin typeface="Aptos" panose="020B0004020202020204" pitchFamily="34" charset="0"/>
                <a:ea typeface="Aptos" panose="020B0004020202020204" pitchFamily="34" charset="0"/>
                <a:cs typeface="Times New Roman" panose="02020603050405020304" pitchFamily="18" charset="0"/>
              </a:rPr>
              <a:t>Robo de datos de tarjetas de crédito</a:t>
            </a:r>
            <a:endParaRPr lang="es-MX" sz="1600" dirty="0">
              <a:effectLst/>
              <a:latin typeface="Aptos" panose="020B0004020202020204" pitchFamily="34" charset="0"/>
              <a:ea typeface="Aptos" panose="020B0004020202020204" pitchFamily="34" charset="0"/>
              <a:cs typeface="Times New Roman" panose="02020603050405020304" pitchFamily="18" charset="0"/>
            </a:endParaRPr>
          </a:p>
          <a:p>
            <a:pPr algn="ctr"/>
            <a:r>
              <a:rPr lang="es-MX" sz="1600" dirty="0">
                <a:effectLst/>
                <a:latin typeface="Aptos" panose="020B0004020202020204" pitchFamily="34" charset="0"/>
                <a:ea typeface="Aptos" panose="020B0004020202020204" pitchFamily="34" charset="0"/>
                <a:cs typeface="Times New Roman" panose="02020603050405020304" pitchFamily="18" charset="0"/>
              </a:rPr>
              <a:t> Los ciberdelincuentes pueden intentar comprometer los sistemas de pago en línea o los terminales de punto de venta para robar datos de tarjetas de crédito de los clientes.</a:t>
            </a:r>
            <a:endParaRPr lang="es-MX" sz="1600" dirty="0"/>
          </a:p>
        </p:txBody>
      </p:sp>
      <p:sp>
        <p:nvSpPr>
          <p:cNvPr id="4" name="CuadroTexto 3">
            <a:extLst>
              <a:ext uri="{FF2B5EF4-FFF2-40B4-BE49-F238E27FC236}">
                <a16:creationId xmlns:a16="http://schemas.microsoft.com/office/drawing/2014/main" id="{D147D3A7-077A-B630-7525-BE41B9D83A4E}"/>
              </a:ext>
            </a:extLst>
          </p:cNvPr>
          <p:cNvSpPr txBox="1"/>
          <p:nvPr/>
        </p:nvSpPr>
        <p:spPr>
          <a:xfrm>
            <a:off x="2987824" y="2512711"/>
            <a:ext cx="3384376" cy="2030236"/>
          </a:xfrm>
          <a:prstGeom prst="rect">
            <a:avLst/>
          </a:prstGeom>
          <a:noFill/>
        </p:spPr>
        <p:txBody>
          <a:bodyPr wrap="square">
            <a:spAutoFit/>
          </a:bodyPr>
          <a:lstStyle/>
          <a:p>
            <a:pPr algn="ctr">
              <a:lnSpc>
                <a:spcPct val="107000"/>
              </a:lnSpc>
              <a:spcAft>
                <a:spcPts val="800"/>
              </a:spcAft>
            </a:pPr>
            <a:r>
              <a:rPr lang="es-MX" sz="1600" b="1" kern="100" dirty="0">
                <a:effectLst/>
                <a:latin typeface="Aptos" panose="020B0004020202020204" pitchFamily="34" charset="0"/>
                <a:ea typeface="Aptos" panose="020B0004020202020204" pitchFamily="34" charset="0"/>
                <a:cs typeface="Times New Roman" panose="02020603050405020304" pitchFamily="18" charset="0"/>
              </a:rPr>
              <a:t>Fugas de información confidencial</a:t>
            </a:r>
            <a:r>
              <a:rPr lang="es-MX" sz="1600" kern="100" dirty="0">
                <a:effectLst/>
                <a:latin typeface="Aptos" panose="020B0004020202020204" pitchFamily="34" charset="0"/>
                <a:ea typeface="Aptos" panose="020B0004020202020204" pitchFamily="34" charset="0"/>
                <a:cs typeface="Times New Roman" panose="02020603050405020304" pitchFamily="18" charset="0"/>
              </a:rPr>
              <a:t> </a:t>
            </a:r>
          </a:p>
          <a:p>
            <a:pPr algn="ctr">
              <a:lnSpc>
                <a:spcPct val="107000"/>
              </a:lnSpc>
              <a:spcAft>
                <a:spcPts val="800"/>
              </a:spcAft>
            </a:pPr>
            <a:r>
              <a:rPr lang="es-MX" sz="1600" kern="100" dirty="0">
                <a:effectLst/>
                <a:latin typeface="Aptos" panose="020B0004020202020204" pitchFamily="34" charset="0"/>
                <a:ea typeface="Aptos" panose="020B0004020202020204" pitchFamily="34" charset="0"/>
                <a:cs typeface="Times New Roman" panose="02020603050405020304" pitchFamily="18" charset="0"/>
              </a:rPr>
              <a:t>La filtración de información confidencial de la empresa, como datos de empleados o estrategias comerciales, puede ocurrir debido a la falta de medidas de seguridad adecuadas o a la negligencia de los empleados.</a:t>
            </a:r>
          </a:p>
        </p:txBody>
      </p:sp>
      <p:sp>
        <p:nvSpPr>
          <p:cNvPr id="6" name="CuadroTexto 5">
            <a:extLst>
              <a:ext uri="{FF2B5EF4-FFF2-40B4-BE49-F238E27FC236}">
                <a16:creationId xmlns:a16="http://schemas.microsoft.com/office/drawing/2014/main" id="{C4807A8F-6AC1-26A1-330F-7FA03896383F}"/>
              </a:ext>
            </a:extLst>
          </p:cNvPr>
          <p:cNvSpPr txBox="1"/>
          <p:nvPr/>
        </p:nvSpPr>
        <p:spPr>
          <a:xfrm>
            <a:off x="575556" y="4725144"/>
            <a:ext cx="4176464" cy="1927644"/>
          </a:xfrm>
          <a:prstGeom prst="rect">
            <a:avLst/>
          </a:prstGeom>
          <a:noFill/>
        </p:spPr>
        <p:txBody>
          <a:bodyPr wrap="square">
            <a:spAutoFit/>
          </a:bodyPr>
          <a:lstStyle/>
          <a:p>
            <a:pPr algn="ctr">
              <a:lnSpc>
                <a:spcPct val="107000"/>
              </a:lnSpc>
              <a:spcAft>
                <a:spcPts val="800"/>
              </a:spcAft>
            </a:pPr>
            <a:r>
              <a:rPr lang="es-MX" sz="1600" b="1" kern="100" dirty="0">
                <a:effectLst/>
                <a:latin typeface="Aptos" panose="020B0004020202020204" pitchFamily="34" charset="0"/>
                <a:ea typeface="Aptos" panose="020B0004020202020204" pitchFamily="34" charset="0"/>
                <a:cs typeface="Times New Roman" panose="02020603050405020304" pitchFamily="18" charset="0"/>
              </a:rPr>
              <a:t>Ataques de denegación de servicio (</a:t>
            </a:r>
            <a:r>
              <a:rPr lang="es-MX" sz="1600" b="1" kern="100" dirty="0" err="1">
                <a:effectLst/>
                <a:latin typeface="Aptos" panose="020B0004020202020204" pitchFamily="34" charset="0"/>
                <a:ea typeface="Aptos" panose="020B0004020202020204" pitchFamily="34" charset="0"/>
                <a:cs typeface="Times New Roman" panose="02020603050405020304" pitchFamily="18" charset="0"/>
              </a:rPr>
              <a:t>DDoS</a:t>
            </a:r>
            <a:r>
              <a:rPr lang="es-MX" sz="1600" b="1" kern="100" dirty="0">
                <a:effectLst/>
                <a:latin typeface="Aptos" panose="020B0004020202020204" pitchFamily="34" charset="0"/>
                <a:ea typeface="Aptos" panose="020B0004020202020204" pitchFamily="34" charset="0"/>
                <a:cs typeface="Times New Roman" panose="02020603050405020304" pitchFamily="18" charset="0"/>
              </a:rPr>
              <a:t>) </a:t>
            </a:r>
            <a:r>
              <a:rPr lang="es-MX" sz="1600" kern="100" dirty="0">
                <a:effectLst/>
                <a:latin typeface="Aptos" panose="020B0004020202020204" pitchFamily="34" charset="0"/>
                <a:ea typeface="Aptos" panose="020B0004020202020204" pitchFamily="34" charset="0"/>
                <a:cs typeface="Times New Roman" panose="02020603050405020304" pitchFamily="18" charset="0"/>
              </a:rPr>
              <a:t>Los ataques </a:t>
            </a:r>
            <a:r>
              <a:rPr lang="es-MX" sz="1600" kern="100" dirty="0" err="1">
                <a:effectLst/>
                <a:latin typeface="Aptos" panose="020B0004020202020204" pitchFamily="34" charset="0"/>
                <a:ea typeface="Aptos" panose="020B0004020202020204" pitchFamily="34" charset="0"/>
                <a:cs typeface="Times New Roman" panose="02020603050405020304" pitchFamily="18" charset="0"/>
              </a:rPr>
              <a:t>DDoS</a:t>
            </a:r>
            <a:r>
              <a:rPr lang="es-MX" sz="1600" kern="100" dirty="0">
                <a:effectLst/>
                <a:latin typeface="Aptos" panose="020B0004020202020204" pitchFamily="34" charset="0"/>
                <a:ea typeface="Aptos" panose="020B0004020202020204" pitchFamily="34" charset="0"/>
                <a:cs typeface="Times New Roman" panose="02020603050405020304" pitchFamily="18" charset="0"/>
              </a:rPr>
              <a:t> pueden inundar los servidores de la tienda con tráfico malicioso, lo que resulta en la ralentización o la interrupción completa de los servicios en línea, como el sitio web de la tienda o los sistemas de pago en línea.</a:t>
            </a:r>
          </a:p>
        </p:txBody>
      </p:sp>
      <p:pic>
        <p:nvPicPr>
          <p:cNvPr id="1026" name="Picture 2" descr="Ilustración de vector de dibujos animados de tarjeta de crédito. 2370538  Vector en Vecteezy">
            <a:extLst>
              <a:ext uri="{FF2B5EF4-FFF2-40B4-BE49-F238E27FC236}">
                <a16:creationId xmlns:a16="http://schemas.microsoft.com/office/drawing/2014/main" id="{6B9FD2E1-B086-99F7-13EA-D3D86B2D11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485409"/>
            <a:ext cx="2538499" cy="21519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DE419C7-40B3-CA7A-420B-075522B32631}"/>
              </a:ext>
            </a:extLst>
          </p:cNvPr>
          <p:cNvSpPr txBox="1"/>
          <p:nvPr/>
        </p:nvSpPr>
        <p:spPr>
          <a:xfrm>
            <a:off x="611560" y="332656"/>
            <a:ext cx="3168352" cy="461665"/>
          </a:xfrm>
          <a:prstGeom prst="rect">
            <a:avLst/>
          </a:prstGeom>
          <a:noFill/>
        </p:spPr>
        <p:txBody>
          <a:bodyPr wrap="square" rtlCol="0">
            <a:spAutoFit/>
          </a:bodyPr>
          <a:lstStyle/>
          <a:p>
            <a:pPr algn="ctr"/>
            <a:r>
              <a:rPr lang="es-MX" sz="2400" b="1" dirty="0"/>
              <a:t>Consecuencias</a:t>
            </a:r>
          </a:p>
        </p:txBody>
      </p:sp>
      <p:sp>
        <p:nvSpPr>
          <p:cNvPr id="5" name="CuadroTexto 4">
            <a:extLst>
              <a:ext uri="{FF2B5EF4-FFF2-40B4-BE49-F238E27FC236}">
                <a16:creationId xmlns:a16="http://schemas.microsoft.com/office/drawing/2014/main" id="{CC210215-19D9-DFD5-11D5-22E3B998CB80}"/>
              </a:ext>
            </a:extLst>
          </p:cNvPr>
          <p:cNvSpPr txBox="1"/>
          <p:nvPr/>
        </p:nvSpPr>
        <p:spPr>
          <a:xfrm>
            <a:off x="251520" y="1340768"/>
            <a:ext cx="4032448" cy="1503297"/>
          </a:xfrm>
          <a:prstGeom prst="rect">
            <a:avLst/>
          </a:prstGeom>
          <a:noFill/>
        </p:spPr>
        <p:txBody>
          <a:bodyPr wrap="square">
            <a:spAutoFit/>
          </a:bodyPr>
          <a:lstStyle/>
          <a:p>
            <a:pPr algn="ctr">
              <a:lnSpc>
                <a:spcPct val="107000"/>
              </a:lnSpc>
              <a:spcAft>
                <a:spcPts val="800"/>
              </a:spcAft>
            </a:pPr>
            <a:r>
              <a:rPr lang="es-MX" sz="1600" b="1" kern="100" dirty="0">
                <a:effectLst/>
                <a:latin typeface="Aptos" panose="020B0004020202020204" pitchFamily="34" charset="0"/>
                <a:ea typeface="Aptos" panose="020B0004020202020204" pitchFamily="34" charset="0"/>
                <a:cs typeface="Times New Roman" panose="02020603050405020304" pitchFamily="18" charset="0"/>
              </a:rPr>
              <a:t>Daño a la reputación </a:t>
            </a:r>
          </a:p>
          <a:p>
            <a:pPr algn="ctr">
              <a:lnSpc>
                <a:spcPct val="107000"/>
              </a:lnSpc>
              <a:spcAft>
                <a:spcPts val="800"/>
              </a:spcAft>
            </a:pPr>
            <a:r>
              <a:rPr lang="es-MX" sz="1600" kern="100" dirty="0">
                <a:effectLst/>
                <a:latin typeface="Aptos" panose="020B0004020202020204" pitchFamily="34" charset="0"/>
                <a:ea typeface="Aptos" panose="020B0004020202020204" pitchFamily="34" charset="0"/>
                <a:cs typeface="Times New Roman" panose="02020603050405020304" pitchFamily="18" charset="0"/>
              </a:rPr>
              <a:t>Las violaciones de seguridad y los fallos de protección de datos pueden dañar la reputación de la tienda y socavar la confianza de los clientes y partes interesadas.</a:t>
            </a:r>
          </a:p>
        </p:txBody>
      </p:sp>
      <p:sp>
        <p:nvSpPr>
          <p:cNvPr id="7" name="CuadroTexto 6">
            <a:extLst>
              <a:ext uri="{FF2B5EF4-FFF2-40B4-BE49-F238E27FC236}">
                <a16:creationId xmlns:a16="http://schemas.microsoft.com/office/drawing/2014/main" id="{BB0F86E9-41B2-F5FB-2BA7-C2E47F8ADD0D}"/>
              </a:ext>
            </a:extLst>
          </p:cNvPr>
          <p:cNvSpPr txBox="1"/>
          <p:nvPr/>
        </p:nvSpPr>
        <p:spPr>
          <a:xfrm>
            <a:off x="4499992" y="2564904"/>
            <a:ext cx="4633839" cy="1503297"/>
          </a:xfrm>
          <a:prstGeom prst="rect">
            <a:avLst/>
          </a:prstGeom>
          <a:noFill/>
        </p:spPr>
        <p:txBody>
          <a:bodyPr wrap="square">
            <a:spAutoFit/>
          </a:bodyPr>
          <a:lstStyle/>
          <a:p>
            <a:pPr algn="ctr">
              <a:lnSpc>
                <a:spcPct val="107000"/>
              </a:lnSpc>
              <a:spcAft>
                <a:spcPts val="800"/>
              </a:spcAft>
            </a:pPr>
            <a:r>
              <a:rPr lang="es-MX" sz="16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Litigios</a:t>
            </a:r>
          </a:p>
          <a:p>
            <a:pPr algn="ctr">
              <a:lnSpc>
                <a:spcPct val="107000"/>
              </a:lnSpc>
              <a:spcAft>
                <a:spcPts val="800"/>
              </a:spcAft>
            </a:pPr>
            <a:r>
              <a:rPr lang="es-MX"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Las personas afectadas por una violación de seguridad pueden emprender acciones legales contra la tienda, reclamando daños y perjuicios por la exposición de sus datos personales o financieros.</a:t>
            </a:r>
          </a:p>
        </p:txBody>
      </p:sp>
      <p:sp>
        <p:nvSpPr>
          <p:cNvPr id="9" name="CuadroTexto 8">
            <a:extLst>
              <a:ext uri="{FF2B5EF4-FFF2-40B4-BE49-F238E27FC236}">
                <a16:creationId xmlns:a16="http://schemas.microsoft.com/office/drawing/2014/main" id="{E7AE0A2C-AE3A-DFAA-AF28-C1FA660C9054}"/>
              </a:ext>
            </a:extLst>
          </p:cNvPr>
          <p:cNvSpPr txBox="1"/>
          <p:nvPr/>
        </p:nvSpPr>
        <p:spPr>
          <a:xfrm>
            <a:off x="4427984" y="4437112"/>
            <a:ext cx="4597878" cy="1766766"/>
          </a:xfrm>
          <a:prstGeom prst="rect">
            <a:avLst/>
          </a:prstGeom>
          <a:noFill/>
        </p:spPr>
        <p:txBody>
          <a:bodyPr wrap="square">
            <a:spAutoFit/>
          </a:bodyPr>
          <a:lstStyle/>
          <a:p>
            <a:pPr algn="ctr">
              <a:lnSpc>
                <a:spcPct val="107000"/>
              </a:lnSpc>
              <a:spcAft>
                <a:spcPts val="800"/>
              </a:spcAft>
            </a:pPr>
            <a:r>
              <a:rPr lang="es-MX" sz="16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Impacto operativo</a:t>
            </a:r>
          </a:p>
          <a:p>
            <a:pPr algn="ctr">
              <a:lnSpc>
                <a:spcPct val="107000"/>
              </a:lnSpc>
              <a:spcAft>
                <a:spcPts val="800"/>
              </a:spcAft>
            </a:pPr>
            <a:r>
              <a:rPr lang="es-MX"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Los ataques cibernéticos pueden interrumpir las operaciones normales de la tienda, lo que puede afectar la capacidad de satisfacer las demandas de los clientes, cumplir con los pedidos y mantener la eficiencia operativa.</a:t>
            </a:r>
          </a:p>
        </p:txBody>
      </p:sp>
      <p:pic>
        <p:nvPicPr>
          <p:cNvPr id="2054" name="Picture 6" descr="Mano de hombre de negocios dando calificación de cinco estrellas.  ilustración de personaje de dibujos animados de estilo plano moderno.  aislado sobre fondo blanco. opinión del cliente, comentarios, reputación,  concepto de calidad |">
            <a:extLst>
              <a:ext uri="{FF2B5EF4-FFF2-40B4-BE49-F238E27FC236}">
                <a16:creationId xmlns:a16="http://schemas.microsoft.com/office/drawing/2014/main" id="{C30CD22E-1777-EF7B-1479-77F1FA7C8D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6176" y="419953"/>
            <a:ext cx="2184285" cy="1776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Mecanismos</a:t>
            </a:r>
            <a:endParaRPr lang="ko-KR" altLang="en-US" dirty="0"/>
          </a:p>
        </p:txBody>
      </p:sp>
      <p:sp>
        <p:nvSpPr>
          <p:cNvPr id="37" name="내용 개체 틀 36"/>
          <p:cNvSpPr>
            <a:spLocks noGrp="1"/>
          </p:cNvSpPr>
          <p:nvPr>
            <p:ph idx="1"/>
          </p:nvPr>
        </p:nvSpPr>
        <p:spPr/>
        <p:txBody>
          <a:bodyPr/>
          <a:lstStyle/>
          <a:p>
            <a:r>
              <a:rPr lang="es-MX" altLang="ko-KR" b="1" dirty="0"/>
              <a:t>Firewalls y seguridad de red</a:t>
            </a:r>
          </a:p>
          <a:p>
            <a:r>
              <a:rPr lang="es-MX" altLang="ko-KR" dirty="0"/>
              <a:t>Instalar firewalls y utilizar soluciones de seguridad de red para proteger contra intrusiones no autorizadas y filtrar el tráfico malicioso.</a:t>
            </a:r>
          </a:p>
          <a:p>
            <a:endParaRPr lang="es-MX" altLang="ko-KR" dirty="0"/>
          </a:p>
          <a:p>
            <a:r>
              <a:rPr lang="es-MX" altLang="ko-KR" b="1" dirty="0"/>
              <a:t>Autenticación de múltiples factores (MFA)</a:t>
            </a:r>
          </a:p>
          <a:p>
            <a:r>
              <a:rPr lang="es-MX" altLang="ko-KR" dirty="0"/>
              <a:t>Implementar la autenticación de múltiples factores en sistemas críticos y aplicaciones para agregar una capa adicional de seguridad, requiriendo múltiples formas de verificación de identidad.</a:t>
            </a:r>
          </a:p>
          <a:p>
            <a:endParaRPr lang="es-MX" altLang="ko-KR" dirty="0"/>
          </a:p>
          <a:p>
            <a:r>
              <a:rPr lang="es-MX" altLang="ko-KR" b="1" dirty="0"/>
              <a:t>Control de acceso</a:t>
            </a:r>
          </a:p>
          <a:p>
            <a:r>
              <a:rPr lang="es-MX" altLang="ko-KR" dirty="0"/>
              <a:t>Limitar el acceso a sistemas y datos sensibles solo a usuarios autorizados y aplicar políticas de acceso basadas en roles para restringir los privilegios de usuario según sea necesario.</a:t>
            </a:r>
          </a:p>
          <a:p>
            <a:endParaRPr lang="es-MX" altLang="ko-KR" dirty="0"/>
          </a:p>
          <a:p>
            <a:r>
              <a:rPr lang="es-MX" altLang="ko-KR" b="1" dirty="0"/>
              <a:t>Monitoreo de seguridad</a:t>
            </a:r>
          </a:p>
          <a:p>
            <a:r>
              <a:rPr lang="es-MX" altLang="ko-KR" dirty="0"/>
              <a:t>Implementar herramientas de monitoreo de seguridad para detectar actividades sospechosas o no autorizadas en tiempo real y responder rápidamente a posibles amenazas.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Factor Humano</a:t>
            </a:r>
            <a:endParaRPr lang="ko-KR" altLang="en-US" dirty="0"/>
          </a:p>
        </p:txBody>
      </p:sp>
      <p:sp>
        <p:nvSpPr>
          <p:cNvPr id="6" name="내용 개체 틀 5"/>
          <p:cNvSpPr>
            <a:spLocks noGrp="1"/>
          </p:cNvSpPr>
          <p:nvPr>
            <p:ph idx="1"/>
          </p:nvPr>
        </p:nvSpPr>
        <p:spPr>
          <a:xfrm>
            <a:off x="425513" y="1268760"/>
            <a:ext cx="7648865" cy="5112568"/>
          </a:xfrm>
        </p:spPr>
        <p:txBody>
          <a:bodyPr/>
          <a:lstStyle/>
          <a:p>
            <a:pPr algn="just"/>
            <a:r>
              <a:rPr lang="es-MX" altLang="ko-KR" b="1" dirty="0"/>
              <a:t>Responsabilidad y rendición de cuentas</a:t>
            </a:r>
          </a:p>
          <a:p>
            <a:pPr algn="just"/>
            <a:r>
              <a:rPr lang="es-MX" altLang="ko-KR" dirty="0"/>
              <a:t>Fomentar una cultura de seguridad en la que todos los empleados sean responsables de proteger la información y los activos de la tienda, y establecer mecanismos para supervisar y hacer cumplir el cumplimiento de las políticas de seguridad.</a:t>
            </a:r>
          </a:p>
          <a:p>
            <a:pPr algn="just"/>
            <a:endParaRPr lang="es-MX" altLang="ko-KR" dirty="0"/>
          </a:p>
          <a:p>
            <a:pPr algn="just"/>
            <a:r>
              <a:rPr lang="es-MX" altLang="ko-KR" b="1" dirty="0"/>
              <a:t>Concienciación y formación en seguridad</a:t>
            </a:r>
          </a:p>
          <a:p>
            <a:pPr algn="just"/>
            <a:r>
              <a:rPr lang="es-MX" altLang="ko-KR" dirty="0"/>
              <a:t>Proporcionar formación regular en seguridad cibernética a todos los empleados, incluyendo la identificación de amenazas como phishing, malware, ingeniería social, y las mejores prácticas para proteger la información confidencial y los sistemas de la tienda.</a:t>
            </a:r>
          </a:p>
          <a:p>
            <a:pPr algn="just"/>
            <a:endParaRPr lang="es-MX" altLang="ko-KR" dirty="0"/>
          </a:p>
          <a:p>
            <a:pPr algn="just"/>
            <a:r>
              <a:rPr lang="es-MX" b="1" kern="100" dirty="0">
                <a:effectLst/>
                <a:ea typeface="Aptos" panose="020B0004020202020204" pitchFamily="34" charset="0"/>
                <a:cs typeface="Times New Roman" panose="02020603050405020304" pitchFamily="18" charset="0"/>
              </a:rPr>
              <a:t>Acceso privilegiado</a:t>
            </a:r>
          </a:p>
          <a:p>
            <a:pPr algn="just"/>
            <a:r>
              <a:rPr lang="es-MX" kern="100" dirty="0">
                <a:effectLst/>
                <a:ea typeface="Aptos" panose="020B0004020202020204" pitchFamily="34" charset="0"/>
                <a:cs typeface="Times New Roman" panose="02020603050405020304" pitchFamily="18" charset="0"/>
              </a:rPr>
              <a:t>Limitar el acceso a sistemas y datos sensibles solo a empleados autorizados y aplicar principios de menor privilegio para garantizar que cada empleado tenga acceso solo a la información y los recursos necesarios para realizar sus funciones laborales.</a:t>
            </a:r>
          </a:p>
          <a:p>
            <a:endParaRPr lang="ko-KR" altLang="en-US" dirty="0"/>
          </a:p>
        </p:txBody>
      </p:sp>
      <p:pic>
        <p:nvPicPr>
          <p:cNvPr id="3076" name="Picture 4" descr="Brian Clipart Niño Humano De Dibujos Animados Con Cabello Rojo Y Jeans  Azules Vector PNG ,dibujos Brian, Clipart, Dibujos Animados PNG y Vector  para Descargar Gratis | Pngtree">
            <a:extLst>
              <a:ext uri="{FF2B5EF4-FFF2-40B4-BE49-F238E27FC236}">
                <a16:creationId xmlns:a16="http://schemas.microsoft.com/office/drawing/2014/main" id="{0FA1E799-7317-CC69-EA64-12EC2A53745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4308" y="4764271"/>
            <a:ext cx="2088232" cy="20882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6516216" y="836712"/>
            <a:ext cx="2304256" cy="1477328"/>
          </a:xfrm>
          <a:prstGeom prst="rect">
            <a:avLst/>
          </a:prstGeom>
          <a:noFill/>
        </p:spPr>
        <p:txBody>
          <a:bodyPr wrap="square" rtlCol="0">
            <a:spAutoFit/>
          </a:bodyPr>
          <a:lstStyle/>
          <a:p>
            <a:pPr algn="ctr"/>
            <a:r>
              <a:rPr lang="en-US" altLang="ko-KR" sz="3000" b="1" dirty="0">
                <a:solidFill>
                  <a:srgbClr val="FFB302"/>
                </a:solidFill>
                <a:latin typeface="+mj-lt"/>
                <a:ea typeface="맑은 고딕" panose="020B0503020000020004" pitchFamily="50" charset="-127"/>
              </a:rPr>
              <a:t>Revision: </a:t>
            </a:r>
            <a:r>
              <a:rPr lang="es-MX" altLang="ko-KR" sz="3000" b="1" dirty="0">
                <a:solidFill>
                  <a:srgbClr val="FFB302"/>
                </a:solidFill>
                <a:latin typeface="+mj-lt"/>
                <a:ea typeface="맑은 고딕" panose="020B0503020000020004" pitchFamily="50" charset="-127"/>
              </a:rPr>
              <a:t>Programa de Seguridad</a:t>
            </a:r>
            <a:endParaRPr lang="ko-KR" altLang="en-US" sz="3000" b="1" dirty="0">
              <a:solidFill>
                <a:srgbClr val="FFB302"/>
              </a:solidFill>
              <a:latin typeface="+mj-lt"/>
              <a:ea typeface="맑은 고딕" panose="020B0503020000020004" pitchFamily="50" charset="-127"/>
            </a:endParaRPr>
          </a:p>
        </p:txBody>
      </p:sp>
      <p:sp>
        <p:nvSpPr>
          <p:cNvPr id="2" name="CuadroTexto 1">
            <a:extLst>
              <a:ext uri="{FF2B5EF4-FFF2-40B4-BE49-F238E27FC236}">
                <a16:creationId xmlns:a16="http://schemas.microsoft.com/office/drawing/2014/main" id="{B851FF2F-B575-8708-B9C9-ADFE6D0F42BE}"/>
              </a:ext>
            </a:extLst>
          </p:cNvPr>
          <p:cNvSpPr txBox="1"/>
          <p:nvPr/>
        </p:nvSpPr>
        <p:spPr>
          <a:xfrm>
            <a:off x="1043608" y="1007076"/>
            <a:ext cx="4032448" cy="1077218"/>
          </a:xfrm>
          <a:prstGeom prst="rect">
            <a:avLst/>
          </a:prstGeom>
          <a:noFill/>
        </p:spPr>
        <p:txBody>
          <a:bodyPr wrap="square" rtlCol="0">
            <a:spAutoFit/>
          </a:bodyPr>
          <a:lstStyle/>
          <a:p>
            <a:pPr algn="ctr"/>
            <a:r>
              <a:rPr lang="es-MX" sz="1600" b="1" dirty="0">
                <a:effectLst/>
                <a:latin typeface="Aptos" panose="020B0004020202020204" pitchFamily="34" charset="0"/>
                <a:ea typeface="Aptos" panose="020B0004020202020204" pitchFamily="34" charset="0"/>
                <a:cs typeface="Times New Roman" panose="02020603050405020304" pitchFamily="18" charset="0"/>
              </a:rPr>
              <a:t>Políticas y procedimientos</a:t>
            </a:r>
          </a:p>
          <a:p>
            <a:pPr algn="ctr"/>
            <a:r>
              <a:rPr lang="es-MX" sz="1600" dirty="0">
                <a:effectLst/>
                <a:latin typeface="Aptos" panose="020B0004020202020204" pitchFamily="34" charset="0"/>
                <a:ea typeface="Aptos" panose="020B0004020202020204" pitchFamily="34" charset="0"/>
                <a:cs typeface="Times New Roman" panose="02020603050405020304" pitchFamily="18" charset="0"/>
              </a:rPr>
              <a:t>Desarrollar políticas y procedimientos claros y específicos relacionados con la seguridad cibernética.</a:t>
            </a:r>
            <a:endParaRPr lang="es-MX" sz="1600" dirty="0"/>
          </a:p>
        </p:txBody>
      </p:sp>
      <p:sp>
        <p:nvSpPr>
          <p:cNvPr id="4" name="CuadroTexto 3">
            <a:extLst>
              <a:ext uri="{FF2B5EF4-FFF2-40B4-BE49-F238E27FC236}">
                <a16:creationId xmlns:a16="http://schemas.microsoft.com/office/drawing/2014/main" id="{D147D3A7-077A-B630-7525-BE41B9D83A4E}"/>
              </a:ext>
            </a:extLst>
          </p:cNvPr>
          <p:cNvSpPr txBox="1"/>
          <p:nvPr/>
        </p:nvSpPr>
        <p:spPr>
          <a:xfrm>
            <a:off x="2987824" y="2512711"/>
            <a:ext cx="3384376" cy="1503297"/>
          </a:xfrm>
          <a:prstGeom prst="rect">
            <a:avLst/>
          </a:prstGeom>
          <a:noFill/>
        </p:spPr>
        <p:txBody>
          <a:bodyPr wrap="square">
            <a:spAutoFit/>
          </a:bodyPr>
          <a:lstStyle/>
          <a:p>
            <a:pPr algn="ctr">
              <a:lnSpc>
                <a:spcPct val="107000"/>
              </a:lnSpc>
              <a:spcAft>
                <a:spcPts val="800"/>
              </a:spcAft>
            </a:pPr>
            <a:r>
              <a:rPr lang="es-MX" sz="1600" b="1" kern="100" dirty="0">
                <a:effectLst/>
                <a:latin typeface="Aptos" panose="020B0004020202020204" pitchFamily="34" charset="0"/>
                <a:ea typeface="Aptos" panose="020B0004020202020204" pitchFamily="34" charset="0"/>
                <a:cs typeface="Times New Roman" panose="02020603050405020304" pitchFamily="18" charset="0"/>
              </a:rPr>
              <a:t>Gestión de riesgos</a:t>
            </a:r>
          </a:p>
          <a:p>
            <a:pPr algn="ctr">
              <a:lnSpc>
                <a:spcPct val="107000"/>
              </a:lnSpc>
              <a:spcAft>
                <a:spcPts val="800"/>
              </a:spcAft>
            </a:pPr>
            <a:r>
              <a:rPr lang="es-MX" sz="1600" kern="100" dirty="0">
                <a:effectLst/>
                <a:latin typeface="Aptos" panose="020B0004020202020204" pitchFamily="34" charset="0"/>
                <a:ea typeface="Aptos" panose="020B0004020202020204" pitchFamily="34" charset="0"/>
                <a:cs typeface="Times New Roman" panose="02020603050405020304" pitchFamily="18" charset="0"/>
              </a:rPr>
              <a:t>Realizar evaluaciones periódicas de riesgos de seguridad cibernética para identificar y evaluar posibles vulnerabilidades y amenazas.</a:t>
            </a:r>
          </a:p>
        </p:txBody>
      </p:sp>
      <p:sp>
        <p:nvSpPr>
          <p:cNvPr id="6" name="CuadroTexto 5">
            <a:extLst>
              <a:ext uri="{FF2B5EF4-FFF2-40B4-BE49-F238E27FC236}">
                <a16:creationId xmlns:a16="http://schemas.microsoft.com/office/drawing/2014/main" id="{C4807A8F-6AC1-26A1-330F-7FA03896383F}"/>
              </a:ext>
            </a:extLst>
          </p:cNvPr>
          <p:cNvSpPr txBox="1"/>
          <p:nvPr/>
        </p:nvSpPr>
        <p:spPr>
          <a:xfrm>
            <a:off x="683568" y="4509120"/>
            <a:ext cx="4248472" cy="2030236"/>
          </a:xfrm>
          <a:prstGeom prst="rect">
            <a:avLst/>
          </a:prstGeom>
          <a:noFill/>
        </p:spPr>
        <p:txBody>
          <a:bodyPr wrap="square">
            <a:spAutoFit/>
          </a:bodyPr>
          <a:lstStyle/>
          <a:p>
            <a:pPr algn="ctr">
              <a:lnSpc>
                <a:spcPct val="107000"/>
              </a:lnSpc>
              <a:spcAft>
                <a:spcPts val="800"/>
              </a:spcAft>
            </a:pPr>
            <a:r>
              <a:rPr lang="es-MX" sz="1600" b="1" kern="100" dirty="0">
                <a:effectLst/>
                <a:latin typeface="Aptos" panose="020B0004020202020204" pitchFamily="34" charset="0"/>
                <a:ea typeface="Aptos" panose="020B0004020202020204" pitchFamily="34" charset="0"/>
                <a:cs typeface="Times New Roman" panose="02020603050405020304" pitchFamily="18" charset="0"/>
              </a:rPr>
              <a:t>Infraestructura de seguridad</a:t>
            </a:r>
          </a:p>
          <a:p>
            <a:pPr algn="ctr">
              <a:lnSpc>
                <a:spcPct val="107000"/>
              </a:lnSpc>
              <a:spcAft>
                <a:spcPts val="800"/>
              </a:spcAft>
            </a:pPr>
            <a:r>
              <a:rPr lang="es-MX" sz="1600" kern="100" dirty="0">
                <a:effectLst/>
                <a:latin typeface="Aptos" panose="020B0004020202020204" pitchFamily="34" charset="0"/>
                <a:ea typeface="Aptos" panose="020B0004020202020204" pitchFamily="34" charset="0"/>
                <a:cs typeface="Times New Roman" panose="02020603050405020304" pitchFamily="18" charset="0"/>
              </a:rPr>
              <a:t>Implementar medidas técnicas de seguridad, como firewalls, sistemas de detección de intrusiones, sistemas de prevención de pérdida de datos (DLP), y soluciones antivirus y antimalware para proteger la red y los sistemas de la tienda contra ataques cibernéticos.</a:t>
            </a:r>
          </a:p>
        </p:txBody>
      </p:sp>
      <p:pic>
        <p:nvPicPr>
          <p:cNvPr id="4098" name="Picture 2" descr="digital datos proteccion ilustración con ciber seguridad dibujos animados  personaje. nube informática red la seguridad concepto 22924765 PNG">
            <a:extLst>
              <a:ext uri="{FF2B5EF4-FFF2-40B4-BE49-F238E27FC236}">
                <a16:creationId xmlns:a16="http://schemas.microsoft.com/office/drawing/2014/main" id="{F3862B62-8709-909F-818C-FBA2F20133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8976" y="1947364"/>
            <a:ext cx="1575623" cy="2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921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DE419C7-40B3-CA7A-420B-075522B32631}"/>
              </a:ext>
            </a:extLst>
          </p:cNvPr>
          <p:cNvSpPr txBox="1"/>
          <p:nvPr/>
        </p:nvSpPr>
        <p:spPr>
          <a:xfrm>
            <a:off x="611560" y="332656"/>
            <a:ext cx="3168352" cy="461665"/>
          </a:xfrm>
          <a:prstGeom prst="rect">
            <a:avLst/>
          </a:prstGeom>
          <a:noFill/>
        </p:spPr>
        <p:txBody>
          <a:bodyPr wrap="square" rtlCol="0">
            <a:spAutoFit/>
          </a:bodyPr>
          <a:lstStyle/>
          <a:p>
            <a:pPr algn="ctr"/>
            <a:r>
              <a:rPr lang="es-MX" sz="2400" b="1" dirty="0"/>
              <a:t>Plan de acción</a:t>
            </a:r>
          </a:p>
        </p:txBody>
      </p:sp>
      <p:sp>
        <p:nvSpPr>
          <p:cNvPr id="5" name="CuadroTexto 4">
            <a:extLst>
              <a:ext uri="{FF2B5EF4-FFF2-40B4-BE49-F238E27FC236}">
                <a16:creationId xmlns:a16="http://schemas.microsoft.com/office/drawing/2014/main" id="{CC210215-19D9-DFD5-11D5-22E3B998CB80}"/>
              </a:ext>
            </a:extLst>
          </p:cNvPr>
          <p:cNvSpPr txBox="1"/>
          <p:nvPr/>
        </p:nvSpPr>
        <p:spPr>
          <a:xfrm>
            <a:off x="397805" y="861140"/>
            <a:ext cx="4032448" cy="2669705"/>
          </a:xfrm>
          <a:prstGeom prst="rect">
            <a:avLst/>
          </a:prstGeom>
          <a:noFill/>
        </p:spPr>
        <p:txBody>
          <a:bodyPr wrap="square">
            <a:spAutoFit/>
          </a:bodyPr>
          <a:lstStyle/>
          <a:p>
            <a:pPr marL="342900" indent="-342900" algn="just">
              <a:lnSpc>
                <a:spcPct val="107000"/>
              </a:lnSpc>
              <a:spcAft>
                <a:spcPts val="800"/>
              </a:spcAft>
              <a:buFont typeface="+mj-lt"/>
              <a:buAutoNum type="arabicPeriod"/>
            </a:pPr>
            <a:r>
              <a:rPr lang="es-MX" sz="1800" kern="100" dirty="0">
                <a:effectLst/>
                <a:latin typeface="Aptos" panose="020B0004020202020204" pitchFamily="34" charset="0"/>
                <a:ea typeface="Aptos" panose="020B0004020202020204" pitchFamily="34" charset="0"/>
                <a:cs typeface="Times New Roman" panose="02020603050405020304" pitchFamily="18" charset="0"/>
              </a:rPr>
              <a:t>Revisión de la Infraestructura de TI</a:t>
            </a:r>
          </a:p>
          <a:p>
            <a:pPr marL="342900" indent="-342900" algn="just">
              <a:lnSpc>
                <a:spcPct val="107000"/>
              </a:lnSpc>
              <a:spcAft>
                <a:spcPts val="800"/>
              </a:spcAft>
              <a:buFont typeface="+mj-lt"/>
              <a:buAutoNum type="arabicPeriod"/>
            </a:pPr>
            <a:r>
              <a:rPr lang="es-MX" sz="1800" kern="100" dirty="0">
                <a:effectLst/>
                <a:latin typeface="Aptos" panose="020B0004020202020204" pitchFamily="34" charset="0"/>
                <a:ea typeface="Aptos" panose="020B0004020202020204" pitchFamily="34" charset="0"/>
                <a:cs typeface="Times New Roman" panose="02020603050405020304" pitchFamily="18" charset="0"/>
              </a:rPr>
              <a:t>Priorización de Vulnerabilidades</a:t>
            </a:r>
          </a:p>
          <a:p>
            <a:pPr marL="342900" indent="-342900" algn="just">
              <a:lnSpc>
                <a:spcPct val="107000"/>
              </a:lnSpc>
              <a:spcAft>
                <a:spcPts val="800"/>
              </a:spcAft>
              <a:buFont typeface="+mj-lt"/>
              <a:buAutoNum type="arabicPeriod"/>
            </a:pPr>
            <a:r>
              <a:rPr lang="es-MX" sz="1800" kern="100" dirty="0">
                <a:effectLst/>
                <a:latin typeface="Aptos" panose="020B0004020202020204" pitchFamily="34" charset="0"/>
                <a:ea typeface="Aptos" panose="020B0004020202020204" pitchFamily="34" charset="0"/>
                <a:cs typeface="Times New Roman" panose="02020603050405020304" pitchFamily="18" charset="0"/>
              </a:rPr>
              <a:t>Implementación de Medidas de Seguridad</a:t>
            </a:r>
          </a:p>
          <a:p>
            <a:pPr marL="342900" indent="-342900" algn="just">
              <a:lnSpc>
                <a:spcPct val="107000"/>
              </a:lnSpc>
              <a:spcAft>
                <a:spcPts val="800"/>
              </a:spcAft>
              <a:buFont typeface="+mj-lt"/>
              <a:buAutoNum type="arabicPeriod"/>
            </a:pPr>
            <a:r>
              <a:rPr lang="es-MX" sz="1800" kern="100" dirty="0">
                <a:effectLst/>
                <a:latin typeface="Aptos" panose="020B0004020202020204" pitchFamily="34" charset="0"/>
                <a:ea typeface="Aptos" panose="020B0004020202020204" pitchFamily="34" charset="0"/>
                <a:cs typeface="Times New Roman" panose="02020603050405020304" pitchFamily="18" charset="0"/>
              </a:rPr>
              <a:t>Formación y Concienciación</a:t>
            </a:r>
          </a:p>
          <a:p>
            <a:pPr marL="342900" indent="-342900" algn="just">
              <a:lnSpc>
                <a:spcPct val="107000"/>
              </a:lnSpc>
              <a:spcAft>
                <a:spcPts val="800"/>
              </a:spcAft>
              <a:buFont typeface="+mj-lt"/>
              <a:buAutoNum type="arabicPeriod"/>
            </a:pPr>
            <a:r>
              <a:rPr lang="es-MX" sz="1800" kern="100" dirty="0">
                <a:effectLst/>
                <a:latin typeface="Aptos" panose="020B0004020202020204" pitchFamily="34" charset="0"/>
                <a:ea typeface="Aptos" panose="020B0004020202020204" pitchFamily="34" charset="0"/>
                <a:cs typeface="Times New Roman" panose="02020603050405020304" pitchFamily="18" charset="0"/>
              </a:rPr>
              <a:t>Monitorización Continua</a:t>
            </a:r>
          </a:p>
          <a:p>
            <a:pPr marL="342900" indent="-342900" algn="just">
              <a:lnSpc>
                <a:spcPct val="107000"/>
              </a:lnSpc>
              <a:spcAft>
                <a:spcPts val="800"/>
              </a:spcAft>
              <a:buFont typeface="+mj-lt"/>
              <a:buAutoNum type="arabicPeriod"/>
            </a:pPr>
            <a:r>
              <a:rPr lang="es-MX" sz="1800" kern="100" dirty="0">
                <a:effectLst/>
                <a:latin typeface="Aptos" panose="020B0004020202020204" pitchFamily="34" charset="0"/>
                <a:ea typeface="Aptos" panose="020B0004020202020204" pitchFamily="34" charset="0"/>
                <a:cs typeface="Times New Roman" panose="02020603050405020304" pitchFamily="18" charset="0"/>
              </a:rPr>
              <a:t>Cumplimiento Normativo</a:t>
            </a:r>
          </a:p>
        </p:txBody>
      </p:sp>
      <p:sp>
        <p:nvSpPr>
          <p:cNvPr id="7" name="CuadroTexto 6">
            <a:extLst>
              <a:ext uri="{FF2B5EF4-FFF2-40B4-BE49-F238E27FC236}">
                <a16:creationId xmlns:a16="http://schemas.microsoft.com/office/drawing/2014/main" id="{BB0F86E9-41B2-F5FB-2BA7-C2E47F8ADD0D}"/>
              </a:ext>
            </a:extLst>
          </p:cNvPr>
          <p:cNvSpPr txBox="1"/>
          <p:nvPr/>
        </p:nvSpPr>
        <p:spPr>
          <a:xfrm>
            <a:off x="4713747" y="2564904"/>
            <a:ext cx="4284245" cy="4065728"/>
          </a:xfrm>
          <a:prstGeom prst="rect">
            <a:avLst/>
          </a:prstGeom>
          <a:noFill/>
        </p:spPr>
        <p:txBody>
          <a:bodyPr wrap="square">
            <a:spAutoFit/>
          </a:bodyPr>
          <a:lstStyle/>
          <a:p>
            <a:pPr algn="just">
              <a:lnSpc>
                <a:spcPct val="107000"/>
              </a:lnSpc>
              <a:spcAft>
                <a:spcPts val="800"/>
              </a:spcAft>
            </a:pPr>
            <a:r>
              <a:rPr lang="es-MX" sz="16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Normativas</a:t>
            </a:r>
          </a:p>
          <a:p>
            <a:pPr marL="285750" indent="-285750" algn="just">
              <a:lnSpc>
                <a:spcPct val="107000"/>
              </a:lnSpc>
              <a:spcAft>
                <a:spcPts val="800"/>
              </a:spcAft>
              <a:buFont typeface="Arial" panose="020B0604020202020204" pitchFamily="34" charset="0"/>
              <a:buChar char="•"/>
            </a:pPr>
            <a:r>
              <a:rPr lang="es-MX"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Política de Acceso y Control de Usuarios</a:t>
            </a:r>
          </a:p>
          <a:p>
            <a:pPr marL="285750" indent="-285750" algn="just">
              <a:lnSpc>
                <a:spcPct val="107000"/>
              </a:lnSpc>
              <a:spcAft>
                <a:spcPts val="800"/>
              </a:spcAft>
              <a:buFont typeface="Arial" panose="020B0604020202020204" pitchFamily="34" charset="0"/>
              <a:buChar char="•"/>
            </a:pPr>
            <a:r>
              <a:rPr lang="es-MX"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Política de Seguridad de Red</a:t>
            </a:r>
          </a:p>
          <a:p>
            <a:pPr marL="285750" indent="-285750" algn="just">
              <a:lnSpc>
                <a:spcPct val="107000"/>
              </a:lnSpc>
              <a:spcAft>
                <a:spcPts val="800"/>
              </a:spcAft>
              <a:buFont typeface="Arial" panose="020B0604020202020204" pitchFamily="34" charset="0"/>
              <a:buChar char="•"/>
            </a:pPr>
            <a:r>
              <a:rPr lang="es-MX"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Procedimiento de Gestión de Parches</a:t>
            </a:r>
          </a:p>
          <a:p>
            <a:pPr marL="285750" indent="-285750" algn="just">
              <a:lnSpc>
                <a:spcPct val="107000"/>
              </a:lnSpc>
              <a:spcAft>
                <a:spcPts val="800"/>
              </a:spcAft>
              <a:buFont typeface="Arial" panose="020B0604020202020204" pitchFamily="34" charset="0"/>
              <a:buChar char="•"/>
            </a:pPr>
            <a:r>
              <a:rPr lang="es-MX"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Política de Seguridad de la Información</a:t>
            </a:r>
          </a:p>
          <a:p>
            <a:pPr marL="285750" indent="-285750" algn="just">
              <a:lnSpc>
                <a:spcPct val="107000"/>
              </a:lnSpc>
              <a:spcAft>
                <a:spcPts val="800"/>
              </a:spcAft>
              <a:buFont typeface="Arial" panose="020B0604020202020204" pitchFamily="34" charset="0"/>
              <a:buChar char="•"/>
            </a:pPr>
            <a:r>
              <a:rPr lang="es-MX"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Política de Continuidad del Negocio y Recuperación de Desastres</a:t>
            </a:r>
          </a:p>
          <a:p>
            <a:pPr marL="285750" indent="-285750" algn="just">
              <a:lnSpc>
                <a:spcPct val="107000"/>
              </a:lnSpc>
              <a:spcAft>
                <a:spcPts val="800"/>
              </a:spcAft>
              <a:buFont typeface="Arial" panose="020B0604020202020204" pitchFamily="34" charset="0"/>
              <a:buChar char="•"/>
            </a:pPr>
            <a:r>
              <a:rPr lang="es-MX"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Política de Cumplimiento y Auditoría</a:t>
            </a:r>
          </a:p>
          <a:p>
            <a:pPr marL="285750" indent="-285750" algn="just">
              <a:lnSpc>
                <a:spcPct val="107000"/>
              </a:lnSpc>
              <a:spcAft>
                <a:spcPts val="800"/>
              </a:spcAft>
              <a:buFont typeface="Arial" panose="020B0604020202020204" pitchFamily="34" charset="0"/>
              <a:buChar char="•"/>
            </a:pPr>
            <a:r>
              <a:rPr lang="es-MX"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Política de Formación y Concienciación en Seguridad</a:t>
            </a:r>
          </a:p>
          <a:p>
            <a:pPr marL="285750" indent="-285750" algn="just">
              <a:lnSpc>
                <a:spcPct val="107000"/>
              </a:lnSpc>
              <a:spcAft>
                <a:spcPts val="800"/>
              </a:spcAft>
              <a:buFont typeface="Arial" panose="020B0604020202020204" pitchFamily="34" charset="0"/>
              <a:buChar char="•"/>
            </a:pPr>
            <a:r>
              <a:rPr lang="es-MX"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Política de Gestión de Proveedores y Terceros</a:t>
            </a:r>
          </a:p>
        </p:txBody>
      </p:sp>
    </p:spTree>
    <p:extLst>
      <p:ext uri="{BB962C8B-B14F-4D97-AF65-F5344CB8AC3E}">
        <p14:creationId xmlns:p14="http://schemas.microsoft.com/office/powerpoint/2010/main" val="1781878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Controles</a:t>
            </a:r>
            <a:r>
              <a:rPr lang="en-US" altLang="ko-KR" dirty="0"/>
              <a:t> de </a:t>
            </a:r>
            <a:r>
              <a:rPr lang="en-US" altLang="ko-KR" dirty="0" err="1"/>
              <a:t>vigilancia</a:t>
            </a:r>
            <a:endParaRPr lang="ko-KR" altLang="en-US" dirty="0"/>
          </a:p>
        </p:txBody>
      </p:sp>
      <p:sp>
        <p:nvSpPr>
          <p:cNvPr id="37" name="내용 개체 틀 36"/>
          <p:cNvSpPr>
            <a:spLocks noGrp="1"/>
          </p:cNvSpPr>
          <p:nvPr>
            <p:ph idx="1"/>
          </p:nvPr>
        </p:nvSpPr>
        <p:spPr>
          <a:xfrm>
            <a:off x="539552" y="1412776"/>
            <a:ext cx="7648865" cy="5112568"/>
          </a:xfrm>
        </p:spPr>
        <p:txBody>
          <a:bodyPr/>
          <a:lstStyle/>
          <a:p>
            <a:r>
              <a:rPr lang="es-MX" altLang="ko-KR" b="1" dirty="0"/>
              <a:t>Controles de Vigilancia Física:</a:t>
            </a:r>
          </a:p>
          <a:p>
            <a:r>
              <a:rPr lang="es-MX" altLang="ko-KR" dirty="0"/>
              <a:t>•	Cámaras de Seguridad</a:t>
            </a:r>
          </a:p>
          <a:p>
            <a:r>
              <a:rPr lang="es-MX" altLang="ko-KR" dirty="0"/>
              <a:t>•	Sistemas de Alarma</a:t>
            </a:r>
          </a:p>
          <a:p>
            <a:r>
              <a:rPr lang="es-MX" altLang="ko-KR" dirty="0"/>
              <a:t>•	Controles de Acceso Físico</a:t>
            </a:r>
          </a:p>
          <a:p>
            <a:r>
              <a:rPr lang="es-MX" altLang="ko-KR" dirty="0"/>
              <a:t>•	Iluminación Exterior</a:t>
            </a:r>
          </a:p>
          <a:p>
            <a:endParaRPr lang="es-MX" altLang="ko-KR" b="1" dirty="0"/>
          </a:p>
          <a:p>
            <a:endParaRPr lang="es-MX" altLang="ko-KR" b="1" dirty="0"/>
          </a:p>
          <a:p>
            <a:r>
              <a:rPr lang="es-MX" altLang="ko-KR" b="1" dirty="0"/>
              <a:t>Controles de Vigilancia Digital:</a:t>
            </a:r>
          </a:p>
          <a:p>
            <a:endParaRPr lang="es-MX" altLang="ko-KR" b="1" dirty="0"/>
          </a:p>
          <a:p>
            <a:r>
              <a:rPr lang="es-MX" altLang="ko-KR" dirty="0"/>
              <a:t>•	Sistemas de Vigilancia de Red</a:t>
            </a:r>
          </a:p>
          <a:p>
            <a:r>
              <a:rPr lang="es-MX" altLang="ko-KR" dirty="0"/>
              <a:t>•	Monitoreo de Logs y Eventos</a:t>
            </a:r>
          </a:p>
          <a:p>
            <a:r>
              <a:rPr lang="es-MX" altLang="ko-KR" dirty="0"/>
              <a:t>•	Sistemas de Detección de Movimiento</a:t>
            </a:r>
          </a:p>
          <a:p>
            <a:r>
              <a:rPr lang="es-MX" altLang="ko-KR" dirty="0"/>
              <a:t>•	Análisis de Comportamiento de Usuarios</a:t>
            </a:r>
          </a:p>
        </p:txBody>
      </p:sp>
      <p:pic>
        <p:nvPicPr>
          <p:cNvPr id="5122" name="Picture 2" descr="Camara De Seguridad PNG, Vectores, PSD, e Clipart Para Descarga Gratuita -  Pngtree">
            <a:extLst>
              <a:ext uri="{FF2B5EF4-FFF2-40B4-BE49-F238E27FC236}">
                <a16:creationId xmlns:a16="http://schemas.microsoft.com/office/drawing/2014/main" id="{C4BA749B-7964-7925-D427-88BBEE4368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1052736"/>
            <a:ext cx="2045683" cy="204568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ovimiento sensor de - Descarga iconos gratis">
            <a:extLst>
              <a:ext uri="{FF2B5EF4-FFF2-40B4-BE49-F238E27FC236}">
                <a16:creationId xmlns:a16="http://schemas.microsoft.com/office/drawing/2014/main" id="{296290C8-3006-E94E-ACA2-01C9D7A684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2741" y="3627333"/>
            <a:ext cx="2045683" cy="204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1778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11093</TotalTime>
  <Words>1519</Words>
  <Application>Microsoft Office PowerPoint</Application>
  <PresentationFormat>Presentación en pantalla (4:3)</PresentationFormat>
  <Paragraphs>137</Paragraphs>
  <Slides>13</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vt:i4>
      </vt:variant>
    </vt:vector>
  </HeadingPairs>
  <TitlesOfParts>
    <vt:vector size="19" baseType="lpstr">
      <vt:lpstr>Arial</vt:lpstr>
      <vt:lpstr>Aptos</vt:lpstr>
      <vt:lpstr>맑은 고딕</vt:lpstr>
      <vt:lpstr>Calibri Light</vt:lpstr>
      <vt:lpstr>굴림체</vt:lpstr>
      <vt:lpstr>Office 테마</vt:lpstr>
      <vt:lpstr>ESQUEMA DE SEGURIDAD EN…</vt:lpstr>
      <vt:lpstr>ESQUEMA</vt:lpstr>
      <vt:lpstr>Presentación de PowerPoint</vt:lpstr>
      <vt:lpstr>Presentación de PowerPoint</vt:lpstr>
      <vt:lpstr>Mecanismos</vt:lpstr>
      <vt:lpstr>Factor Humano</vt:lpstr>
      <vt:lpstr>Presentación de PowerPoint</vt:lpstr>
      <vt:lpstr>Presentación de PowerPoint</vt:lpstr>
      <vt:lpstr>Controles de vigilancia</vt:lpstr>
      <vt:lpstr>LogFile</vt:lpstr>
      <vt:lpstr>CASO DE USO</vt:lpstr>
      <vt:lpstr>Amenazas</vt:lpstr>
      <vt:lpstr>Presentación de PowerPoint</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ALDO GARCIA PEREZ</cp:lastModifiedBy>
  <cp:revision>6</cp:revision>
  <dcterms:created xsi:type="dcterms:W3CDTF">2010-02-01T08:03:16Z</dcterms:created>
  <dcterms:modified xsi:type="dcterms:W3CDTF">2024-04-20T04:44:36Z</dcterms:modified>
  <cp:category>www.slidemembers.com</cp:category>
</cp:coreProperties>
</file>